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3.xml" ContentType="application/vnd.openxmlformats-officedocument.presentationml.comments+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5.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6.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8" r:id="rId2"/>
    <p:sldId id="272" r:id="rId3"/>
    <p:sldId id="260" r:id="rId4"/>
    <p:sldId id="354" r:id="rId5"/>
    <p:sldId id="355" r:id="rId6"/>
    <p:sldId id="341" r:id="rId7"/>
    <p:sldId id="313" r:id="rId8"/>
    <p:sldId id="314" r:id="rId9"/>
    <p:sldId id="353" r:id="rId10"/>
    <p:sldId id="335" r:id="rId11"/>
    <p:sldId id="343" r:id="rId12"/>
    <p:sldId id="325" r:id="rId13"/>
    <p:sldId id="326" r:id="rId14"/>
    <p:sldId id="356" r:id="rId15"/>
    <p:sldId id="342" r:id="rId16"/>
    <p:sldId id="320" r:id="rId17"/>
    <p:sldId id="303" r:id="rId18"/>
    <p:sldId id="346" r:id="rId19"/>
    <p:sldId id="336" r:id="rId20"/>
    <p:sldId id="307" r:id="rId21"/>
    <p:sldId id="339" r:id="rId22"/>
    <p:sldId id="337" r:id="rId23"/>
    <p:sldId id="357" r:id="rId24"/>
    <p:sldId id="344" r:id="rId25"/>
    <p:sldId id="327" r:id="rId26"/>
    <p:sldId id="334" r:id="rId27"/>
    <p:sldId id="352" r:id="rId28"/>
    <p:sldId id="274" r:id="rId29"/>
    <p:sldId id="282" r:id="rId30"/>
    <p:sldId id="276" r:id="rId31"/>
    <p:sldId id="277" r:id="rId32"/>
    <p:sldId id="281" r:id="rId33"/>
    <p:sldId id="358" r:id="rId34"/>
    <p:sldId id="340" r:id="rId35"/>
    <p:sldId id="348" r:id="rId36"/>
    <p:sldId id="349" r:id="rId37"/>
    <p:sldId id="329" r:id="rId38"/>
    <p:sldId id="331" r:id="rId39"/>
    <p:sldId id="330" r:id="rId40"/>
    <p:sldId id="332" r:id="rId41"/>
    <p:sldId id="347" r:id="rId42"/>
    <p:sldId id="359" r:id="rId43"/>
    <p:sldId id="291" r:id="rId44"/>
    <p:sldId id="351" r:id="rId45"/>
    <p:sldId id="293" r:id="rId46"/>
    <p:sldId id="360" r:id="rId47"/>
    <p:sldId id="345" r:id="rId48"/>
    <p:sldId id="290" r:id="rId49"/>
    <p:sldId id="294" r:id="rId50"/>
    <p:sldId id="292" r:id="rId51"/>
  </p:sldIdLst>
  <p:sldSz cx="12192000" cy="6858000"/>
  <p:notesSz cx="6858000" cy="9144000"/>
  <p:defaultTextStyle>
    <a:defPPr>
      <a:defRPr lang="en-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oyan Dimitrov (Стоян Димитров)" initials="SD(Д" lastIdx="7" clrIdx="0">
    <p:extLst>
      <p:ext uri="{19B8F6BF-5375-455C-9EA6-DF929625EA0E}">
        <p15:presenceInfo xmlns:p15="http://schemas.microsoft.com/office/powerpoint/2012/main" userId="S::stoyan-petrov.dimitrov@mail.schwarz::affb865e-0626-44d2-a9e5-8adbfc2bb7b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26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67"/>
    <p:restoredTop sz="90476"/>
  </p:normalViewPr>
  <p:slideViewPr>
    <p:cSldViewPr snapToGrid="0" snapToObjects="1">
      <p:cViewPr varScale="1">
        <p:scale>
          <a:sx n="115" d="100"/>
          <a:sy n="115" d="100"/>
        </p:scale>
        <p:origin x="2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08T19:21:49.789" idx="1">
    <p:pos x="10" y="10"/>
    <p:text>Maybe OpenApi instead of Openapi</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9-08T19:22:57.266" idx="2">
    <p:pos x="10" y="10"/>
    <p:text>Again OpenApi in the footer</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9-08T19:25:01.735" idx="3">
    <p:pos x="3049" y="211"/>
    <p:text>WHEN THE API COMES FIRST instead of
WTHE API COMES FIRST
</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9-08T19:27:37.406" idx="4">
    <p:pos x="7590" y="88"/>
    <p:text>I've just make some slide object alignment</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9-08T19:30:51.616" idx="5">
    <p:pos x="7552" y="3822"/>
    <p:text>Again just some alignment and stylitics</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9-08T19:33:05.049" idx="7">
    <p:pos x="10" y="10"/>
    <p:text>On the previous slide there is no Italic (we should make it the same)</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4823F-E64B-C649-8396-C5FA78D1E373}" type="datetimeFigureOut">
              <a:rPr lang="en-GB" smtClean="0"/>
              <a:t>08/09/2021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BEE815-2126-984D-8185-3C7DA0E5E728}" type="slidenum">
              <a:rPr lang="en-GB" smtClean="0"/>
              <a:t>‹#›</a:t>
            </a:fld>
            <a:endParaRPr lang="en-GB"/>
          </a:p>
        </p:txBody>
      </p:sp>
    </p:spTree>
    <p:extLst>
      <p:ext uri="{BB962C8B-B14F-4D97-AF65-F5344CB8AC3E}">
        <p14:creationId xmlns:p14="http://schemas.microsoft.com/office/powerpoint/2010/main" val="1969389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If you came for the IPAs you are in the right place, but wrong time.</a:t>
            </a:r>
          </a:p>
          <a:p>
            <a:pPr marL="0" indent="0">
              <a:buNone/>
            </a:pPr>
            <a:r>
              <a:rPr lang="en-GB" sz="1200" dirty="0">
                <a:latin typeface="Arial" panose="020B0604020202020204" pitchFamily="34" charset="0"/>
                <a:cs typeface="Arial" panose="020B0604020202020204" pitchFamily="34" charset="0"/>
              </a:rPr>
              <a:t>APIs now, IPAs later.</a:t>
            </a:r>
          </a:p>
        </p:txBody>
      </p:sp>
      <p:sp>
        <p:nvSpPr>
          <p:cNvPr id="4" name="Slide Number Placeholder 3"/>
          <p:cNvSpPr>
            <a:spLocks noGrp="1"/>
          </p:cNvSpPr>
          <p:nvPr>
            <p:ph type="sldNum" sz="quarter" idx="5"/>
          </p:nvPr>
        </p:nvSpPr>
        <p:spPr/>
        <p:txBody>
          <a:bodyPr/>
          <a:lstStyle/>
          <a:p>
            <a:fld id="{52BEE815-2126-984D-8185-3C7DA0E5E728}" type="slidenum">
              <a:rPr lang="en-GB" smtClean="0"/>
              <a:t>2</a:t>
            </a:fld>
            <a:endParaRPr lang="en-GB"/>
          </a:p>
        </p:txBody>
      </p:sp>
    </p:spTree>
    <p:extLst>
      <p:ext uri="{BB962C8B-B14F-4D97-AF65-F5344CB8AC3E}">
        <p14:creationId xmlns:p14="http://schemas.microsoft.com/office/powerpoint/2010/main" val="3753618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latin typeface="Arial" panose="020B0604020202020204" pitchFamily="34" charset="0"/>
                <a:cs typeface="Arial" panose="020B0604020202020204" pitchFamily="34" charset="0"/>
              </a:rPr>
              <a:t>We can already see that the Design First and a.k.a. API First is the better approach.</a:t>
            </a:r>
          </a:p>
          <a:p>
            <a:endParaRPr lang="en-GB"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latin typeface="Arial" panose="020B0604020202020204" pitchFamily="34" charset="0"/>
                <a:cs typeface="Arial" panose="020B0604020202020204" pitchFamily="34" charset="0"/>
              </a:rPr>
              <a:t>But why?</a:t>
            </a:r>
          </a:p>
        </p:txBody>
      </p:sp>
      <p:sp>
        <p:nvSpPr>
          <p:cNvPr id="4" name="Slide Number Placeholder 3"/>
          <p:cNvSpPr>
            <a:spLocks noGrp="1"/>
          </p:cNvSpPr>
          <p:nvPr>
            <p:ph type="sldNum" sz="quarter" idx="5"/>
          </p:nvPr>
        </p:nvSpPr>
        <p:spPr/>
        <p:txBody>
          <a:bodyPr/>
          <a:lstStyle/>
          <a:p>
            <a:fld id="{52BEE815-2126-984D-8185-3C7DA0E5E728}" type="slidenum">
              <a:rPr lang="en-GB" smtClean="0"/>
              <a:t>11</a:t>
            </a:fld>
            <a:endParaRPr lang="en-GB"/>
          </a:p>
        </p:txBody>
      </p:sp>
    </p:spTree>
    <p:extLst>
      <p:ext uri="{BB962C8B-B14F-4D97-AF65-F5344CB8AC3E}">
        <p14:creationId xmlns:p14="http://schemas.microsoft.com/office/powerpoint/2010/main" val="3419321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There are several benefits for choosing this approach that potentially outweigh delaying your time-to-market.</a:t>
            </a:r>
          </a:p>
          <a:p>
            <a:endParaRPr lang="en-GB" sz="1200"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Earlier validation:</a:t>
            </a:r>
            <a:r>
              <a:rPr lang="en-GB" sz="1200" dirty="0">
                <a:latin typeface="Arial" panose="020B0604020202020204" pitchFamily="34" charset="0"/>
                <a:cs typeface="Arial" panose="020B0604020202020204" pitchFamily="34" charset="0"/>
              </a:rPr>
              <a:t> early feedback allows the team to adapt to new inputs while the cost is still low.</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Clear abstraction layer:</a:t>
            </a:r>
            <a:r>
              <a:rPr lang="en-GB" sz="1200" dirty="0">
                <a:latin typeface="Arial" panose="020B0604020202020204" pitchFamily="34" charset="0"/>
                <a:cs typeface="Arial" panose="020B0604020202020204" pitchFamily="34" charset="0"/>
              </a:rPr>
              <a:t> showing only the necessary details to the intended user hides internal complexity. </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Decoupling dependencies:</a:t>
            </a:r>
            <a:r>
              <a:rPr lang="en-GB" sz="1200" dirty="0">
                <a:latin typeface="Arial" panose="020B0604020202020204" pitchFamily="34" charset="0"/>
                <a:cs typeface="Arial" panose="020B0604020202020204" pitchFamily="34" charset="0"/>
              </a:rPr>
              <a:t> by having a contract between services, work can progress in parallel, independent of other teams.</a:t>
            </a:r>
          </a:p>
          <a:p>
            <a:pPr marL="0" indent="0">
              <a:buNone/>
            </a:pPr>
            <a:endParaRPr lang="en-GB" sz="1200"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Ensures the quality, predictability, and stability:</a:t>
            </a:r>
            <a:r>
              <a:rPr lang="en-GB" sz="1200" dirty="0">
                <a:latin typeface="Arial" panose="020B0604020202020204" pitchFamily="34" charset="0"/>
                <a:cs typeface="Arial" panose="020B0604020202020204" pitchFamily="34" charset="0"/>
              </a:rPr>
              <a:t> to withstand web clients, mobile users, SAAS software and other developers.</a:t>
            </a:r>
          </a:p>
          <a:p>
            <a:endParaRPr lang="en-GB"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12</a:t>
            </a:fld>
            <a:endParaRPr lang="en-GB"/>
          </a:p>
        </p:txBody>
      </p:sp>
    </p:spTree>
    <p:extLst>
      <p:ext uri="{BB962C8B-B14F-4D97-AF65-F5344CB8AC3E}">
        <p14:creationId xmlns:p14="http://schemas.microsoft.com/office/powerpoint/2010/main" val="1543304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i="1" dirty="0">
                <a:latin typeface="Arial" panose="020B0604020202020204" pitchFamily="34" charset="0"/>
                <a:cs typeface="Arial" panose="020B0604020202020204" pitchFamily="34" charset="0"/>
              </a:rPr>
              <a:t>A couple of real world examples.</a:t>
            </a:r>
          </a:p>
          <a:p>
            <a:pPr marL="0" indent="0">
              <a:buNone/>
            </a:pPr>
            <a:endParaRPr lang="en-GB" sz="1200" b="1" i="1" dirty="0">
              <a:latin typeface="Arial" panose="020B0604020202020204" pitchFamily="34" charset="0"/>
              <a:cs typeface="Arial" panose="020B0604020202020204" pitchFamily="34" charset="0"/>
            </a:endParaRPr>
          </a:p>
          <a:p>
            <a:pPr marL="0" indent="0">
              <a:buNone/>
            </a:pPr>
            <a:r>
              <a:rPr lang="en-GB" sz="1200" dirty="0">
                <a:latin typeface="Arial" panose="020B0604020202020204" pitchFamily="34" charset="0"/>
                <a:cs typeface="Arial" panose="020B0604020202020204" pitchFamily="34" charset="0"/>
              </a:rPr>
              <a:t>Twilio’s unique API-first cloud platform is tailor-made to support an ecosystem of partners that are differentiated by the innovations they deliver for their customers. - Ron Huddleston, Twilio</a:t>
            </a:r>
          </a:p>
          <a:p>
            <a:pPr marL="0" indent="0">
              <a:buNone/>
            </a:pPr>
            <a:endParaRPr lang="en-GB" sz="1200" b="1" i="1" dirty="0">
              <a:latin typeface="Arial" panose="020B0604020202020204" pitchFamily="34" charset="0"/>
              <a:cs typeface="Arial" panose="020B0604020202020204" pitchFamily="34" charset="0"/>
            </a:endParaRPr>
          </a:p>
          <a:p>
            <a:pPr marL="0" indent="0">
              <a:buNone/>
            </a:pPr>
            <a:r>
              <a:rPr lang="en-GB" sz="1200" dirty="0">
                <a:latin typeface="Arial" panose="020B0604020202020204" pitchFamily="34" charset="0"/>
                <a:cs typeface="Arial" panose="020B0604020202020204" pitchFamily="34" charset="0"/>
              </a:rPr>
              <a:t>Building a new Breaking News App in time for Elections with a cross-team effort from 4 teams in 3 different locations. Our main channel of communication was an API contract. Without it, we wouldn’t have made it in time.</a:t>
            </a:r>
          </a:p>
          <a:p>
            <a:pPr marL="0" indent="0">
              <a:buNone/>
            </a:pPr>
            <a:endParaRPr lang="en-GB" sz="1200" b="1" i="1" dirty="0">
              <a:latin typeface="Arial" panose="020B0604020202020204" pitchFamily="34" charset="0"/>
              <a:cs typeface="Arial" panose="020B0604020202020204" pitchFamily="34" charset="0"/>
            </a:endParaRPr>
          </a:p>
          <a:p>
            <a:pPr marL="0" indent="0">
              <a:buNone/>
            </a:pPr>
            <a:r>
              <a:rPr lang="en-GB" sz="120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specs and intend to use it for any new projects from the start.</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13</a:t>
            </a:fld>
            <a:endParaRPr lang="en-GB"/>
          </a:p>
        </p:txBody>
      </p:sp>
    </p:spTree>
    <p:extLst>
      <p:ext uri="{BB962C8B-B14F-4D97-AF65-F5344CB8AC3E}">
        <p14:creationId xmlns:p14="http://schemas.microsoft.com/office/powerpoint/2010/main" val="1385167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Random wolf fact.</a:t>
            </a:r>
          </a:p>
        </p:txBody>
      </p:sp>
      <p:sp>
        <p:nvSpPr>
          <p:cNvPr id="4" name="Slide Number Placeholder 3"/>
          <p:cNvSpPr>
            <a:spLocks noGrp="1"/>
          </p:cNvSpPr>
          <p:nvPr>
            <p:ph type="sldNum" sz="quarter" idx="5"/>
          </p:nvPr>
        </p:nvSpPr>
        <p:spPr/>
        <p:txBody>
          <a:bodyPr/>
          <a:lstStyle/>
          <a:p>
            <a:fld id="{52BEE815-2126-984D-8185-3C7DA0E5E728}" type="slidenum">
              <a:rPr lang="en-GB" smtClean="0"/>
              <a:t>14</a:t>
            </a:fld>
            <a:endParaRPr lang="en-GB"/>
          </a:p>
        </p:txBody>
      </p:sp>
    </p:spTree>
    <p:extLst>
      <p:ext uri="{BB962C8B-B14F-4D97-AF65-F5344CB8AC3E}">
        <p14:creationId xmlns:p14="http://schemas.microsoft.com/office/powerpoint/2010/main" val="322045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noProof="0" dirty="0">
                <a:latin typeface="Arial" panose="020B0604020202020204" pitchFamily="34" charset="0"/>
                <a:cs typeface="Arial" panose="020B0604020202020204" pitchFamily="34" charset="0"/>
              </a:rPr>
              <a:t>Now let’s drill down a little bit deeper, let’s talk about API development in terms of  </a:t>
            </a:r>
            <a:r>
              <a:rPr lang="en-GB" sz="1200" dirty="0">
                <a:latin typeface="Arial" panose="020B0604020202020204" pitchFamily="34" charset="0"/>
                <a:cs typeface="Arial" panose="020B0604020202020204" pitchFamily="34" charset="0"/>
              </a:rPr>
              <a:t>Design First API vs. Code First API development.</a:t>
            </a:r>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15</a:t>
            </a:fld>
            <a:endParaRPr lang="en-GB"/>
          </a:p>
        </p:txBody>
      </p:sp>
    </p:spTree>
    <p:extLst>
      <p:ext uri="{BB962C8B-B14F-4D97-AF65-F5344CB8AC3E}">
        <p14:creationId xmlns:p14="http://schemas.microsoft.com/office/powerpoint/2010/main" val="4265117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a word of caution on design.</a:t>
            </a:r>
          </a:p>
          <a:p>
            <a:endParaRPr lang="en-GB" dirty="0"/>
          </a:p>
          <a:p>
            <a:r>
              <a:rPr lang="en-GB" sz="1200" b="1" i="1" dirty="0">
                <a:latin typeface="Arial" panose="020B0604020202020204" pitchFamily="34" charset="0"/>
                <a:cs typeface="Arial" panose="020B0604020202020204" pitchFamily="34" charset="0"/>
              </a:rPr>
              <a:t>Word of caution:</a:t>
            </a:r>
            <a:r>
              <a:rPr lang="en-GB" sz="1200" b="1"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focusing on the design first does not mean deliberating endlessly on all the what-if scenarios.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A good design should have the flexibility to adapt to change.</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tx1">
                  <a:lumMod val="50000"/>
                  <a:lumOff val="50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tx1">
                    <a:lumMod val="50000"/>
                    <a:lumOff val="50000"/>
                  </a:schemeClr>
                </a:solidFill>
                <a:latin typeface="Arial" panose="020B0604020202020204" pitchFamily="34" charset="0"/>
                <a:cs typeface="Arial" panose="020B0604020202020204" pitchFamily="34" charset="0"/>
              </a:rPr>
              <a:t>Here is </a:t>
            </a:r>
            <a:r>
              <a:rPr lang="en-GB" sz="1200" dirty="0">
                <a:latin typeface="Arial" panose="020B0604020202020204" pitchFamily="34" charset="0"/>
                <a:cs typeface="Arial" panose="020B0604020202020204" pitchFamily="34" charset="0"/>
              </a:rPr>
              <a:t>Hyrum’s law and a relevant XKCD comic.</a:t>
            </a:r>
            <a:endParaRPr lang="en-GB" dirty="0">
              <a:solidFill>
                <a:schemeClr val="tx1">
                  <a:lumMod val="50000"/>
                  <a:lumOff val="50000"/>
                </a:schemeClr>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16</a:t>
            </a:fld>
            <a:endParaRPr lang="en-GB"/>
          </a:p>
        </p:txBody>
      </p:sp>
    </p:spTree>
    <p:extLst>
      <p:ext uri="{BB962C8B-B14F-4D97-AF65-F5344CB8AC3E}">
        <p14:creationId xmlns:p14="http://schemas.microsoft.com/office/powerpoint/2010/main" val="442318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Like any product, the concept of the API starts with identifying an opportunity and a plan to capitalize on it.</a:t>
            </a:r>
          </a:p>
          <a:p>
            <a:pPr marL="0" indent="0">
              <a:buNone/>
            </a:pPr>
            <a:r>
              <a:rPr lang="en-GB" sz="1200" dirty="0">
                <a:latin typeface="Arial" panose="020B0604020202020204" pitchFamily="34" charset="0"/>
                <a:cs typeface="Arial" panose="020B0604020202020204" pitchFamily="34" charset="0"/>
              </a:rPr>
              <a:t>From here there are two possibilities to develop the API:</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The Design First approach - designing the API’s contract first before writing any code. </a:t>
            </a:r>
          </a:p>
          <a:p>
            <a:r>
              <a:rPr lang="en-GB" sz="1200" dirty="0">
                <a:latin typeface="Arial" panose="020B0604020202020204" pitchFamily="34" charset="0"/>
                <a:cs typeface="Arial" panose="020B0604020202020204" pitchFamily="34" charset="0"/>
              </a:rPr>
              <a:t>The plan is converted to a human and machine readable contract, such as an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document, from which the code is built.</a:t>
            </a:r>
          </a:p>
          <a:p>
            <a:r>
              <a:rPr lang="en-GB" sz="1200" dirty="0">
                <a:latin typeface="Arial" panose="020B0604020202020204" pitchFamily="34" charset="0"/>
                <a:cs typeface="Arial" panose="020B0604020202020204" pitchFamily="34" charset="0"/>
              </a:rPr>
              <a:t>and</a:t>
            </a:r>
          </a:p>
          <a:p>
            <a:r>
              <a:rPr lang="en-GB" sz="1200" dirty="0">
                <a:latin typeface="Arial" panose="020B0604020202020204" pitchFamily="34" charset="0"/>
                <a:cs typeface="Arial" panose="020B0604020202020204" pitchFamily="34" charset="0"/>
              </a:rPr>
              <a:t>The Code First approach.</a:t>
            </a:r>
          </a:p>
          <a:p>
            <a:r>
              <a:rPr lang="en-GB" sz="1200" dirty="0">
                <a:latin typeface="Arial" panose="020B0604020202020204" pitchFamily="34" charset="0"/>
                <a:cs typeface="Arial" panose="020B0604020202020204" pitchFamily="34" charset="0"/>
              </a:rPr>
              <a:t>Based on the business plan, an API is directly coded, from which a human or machine readable documentation, such as a Swagger document can be generated.</a:t>
            </a:r>
          </a:p>
          <a:p>
            <a:endParaRPr lang="en-GB" sz="1200" dirty="0">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17</a:t>
            </a:fld>
            <a:endParaRPr lang="en-GB"/>
          </a:p>
        </p:txBody>
      </p:sp>
    </p:spTree>
    <p:extLst>
      <p:ext uri="{BB962C8B-B14F-4D97-AF65-F5344CB8AC3E}">
        <p14:creationId xmlns:p14="http://schemas.microsoft.com/office/powerpoint/2010/main" val="1666816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err="1">
                <a:latin typeface="Arial" panose="020B0604020202020204" pitchFamily="34" charset="0"/>
                <a:cs typeface="Arial" panose="020B0604020202020204" pitchFamily="34" charset="0"/>
              </a:rPr>
              <a:t>There</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are</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advantages</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and</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disadvantages</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with</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both</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approaches</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and</a:t>
            </a:r>
            <a:r>
              <a:rPr lang="de-DE" sz="1200" dirty="0">
                <a:latin typeface="Arial" panose="020B0604020202020204" pitchFamily="34" charset="0"/>
                <a:cs typeface="Arial" panose="020B0604020202020204" pitchFamily="34" charset="0"/>
              </a:rPr>
              <a:t> in </a:t>
            </a:r>
            <a:r>
              <a:rPr lang="de-DE" sz="1200" dirty="0" err="1">
                <a:latin typeface="Arial" panose="020B0604020202020204" pitchFamily="34" charset="0"/>
                <a:cs typeface="Arial" panose="020B0604020202020204" pitchFamily="34" charset="0"/>
              </a:rPr>
              <a:t>the</a:t>
            </a:r>
            <a:r>
              <a:rPr lang="de-DE" sz="1200" dirty="0">
                <a:latin typeface="Arial" panose="020B0604020202020204" pitchFamily="34" charset="0"/>
                <a:cs typeface="Arial" panose="020B0604020202020204" pitchFamily="34" charset="0"/>
              </a:rPr>
              <a:t> end, </a:t>
            </a:r>
            <a:r>
              <a:rPr lang="de-DE" sz="1200" dirty="0" err="1">
                <a:latin typeface="Arial" panose="020B0604020202020204" pitchFamily="34" charset="0"/>
                <a:cs typeface="Arial" panose="020B0604020202020204" pitchFamily="34" charset="0"/>
              </a:rPr>
              <a:t>choosing</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the</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right</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approach</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boils</a:t>
            </a:r>
            <a:r>
              <a:rPr lang="de-DE" sz="1200" dirty="0">
                <a:latin typeface="Arial" panose="020B0604020202020204" pitchFamily="34" charset="0"/>
                <a:cs typeface="Arial" panose="020B0604020202020204" pitchFamily="34" charset="0"/>
              </a:rPr>
              <a:t> down </a:t>
            </a:r>
            <a:r>
              <a:rPr lang="de-DE" sz="1200" dirty="0" err="1">
                <a:latin typeface="Arial" panose="020B0604020202020204" pitchFamily="34" charset="0"/>
                <a:cs typeface="Arial" panose="020B0604020202020204" pitchFamily="34" charset="0"/>
              </a:rPr>
              <a:t>to</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your</a:t>
            </a:r>
            <a:r>
              <a:rPr lang="de-DE" sz="1200" dirty="0">
                <a:latin typeface="Arial" panose="020B0604020202020204" pitchFamily="34" charset="0"/>
                <a:cs typeface="Arial" panose="020B0604020202020204" pitchFamily="34" charset="0"/>
              </a:rPr>
              <a:t> immediate </a:t>
            </a:r>
            <a:r>
              <a:rPr lang="de-DE" sz="1200" dirty="0" err="1">
                <a:latin typeface="Arial" panose="020B0604020202020204" pitchFamily="34" charset="0"/>
                <a:cs typeface="Arial" panose="020B0604020202020204" pitchFamily="34" charset="0"/>
              </a:rPr>
              <a:t>technological</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and</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strategic</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needs</a:t>
            </a:r>
            <a:r>
              <a:rPr lang="de-DE" sz="1200" dirty="0">
                <a:latin typeface="Arial" panose="020B060402020202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52BEE815-2126-984D-8185-3C7DA0E5E728}" type="slidenum">
              <a:rPr lang="en-GB" smtClean="0"/>
              <a:t>18</a:t>
            </a:fld>
            <a:endParaRPr lang="en-GB"/>
          </a:p>
        </p:txBody>
      </p:sp>
    </p:spTree>
    <p:extLst>
      <p:ext uri="{BB962C8B-B14F-4D97-AF65-F5344CB8AC3E}">
        <p14:creationId xmlns:p14="http://schemas.microsoft.com/office/powerpoint/2010/main" val="4173990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lets look at some negatives of the Code First approach.</a:t>
            </a:r>
          </a:p>
          <a:p>
            <a:endParaRPr lang="en-GB" dirty="0"/>
          </a:p>
          <a:p>
            <a:r>
              <a:rPr lang="en-GB" sz="1200" dirty="0">
                <a:latin typeface="Arial" panose="020B0604020202020204" pitchFamily="34" charset="0"/>
                <a:cs typeface="Arial" panose="020B0604020202020204" pitchFamily="34" charset="0"/>
              </a:rPr>
              <a:t>Code First doesn't mean leaving out the design. </a:t>
            </a:r>
          </a:p>
          <a:p>
            <a:r>
              <a:rPr lang="en-GB" sz="120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200" dirty="0">
                <a:latin typeface="Arial" panose="020B0604020202020204" pitchFamily="34" charset="0"/>
                <a:cs typeface="Arial" panose="020B0604020202020204" pitchFamily="34" charset="0"/>
              </a:rPr>
              <a:t>This can lead to some potential problems.</a:t>
            </a:r>
          </a:p>
          <a:p>
            <a:endParaRPr lang="en-GB" sz="1200"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Frustrated Users</a:t>
            </a:r>
            <a:r>
              <a:rPr lang="en-GB" sz="1200" dirty="0">
                <a:latin typeface="Arial" panose="020B0604020202020204" pitchFamily="34" charset="0"/>
                <a:cs typeface="Arial" panose="020B0604020202020204" pitchFamily="34" charset="0"/>
              </a:rPr>
              <a:t> – If the API documentation isn’t published, or doesn’t line up with the deployed API.</a:t>
            </a:r>
          </a:p>
          <a:p>
            <a:endParaRPr lang="en-GB" sz="1200"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The Wrong API</a:t>
            </a:r>
            <a:r>
              <a:rPr lang="en-GB" sz="1200" dirty="0">
                <a:latin typeface="Arial" panose="020B0604020202020204" pitchFamily="34" charset="0"/>
                <a:cs typeface="Arial" panose="020B0604020202020204" pitchFamily="34" charset="0"/>
              </a:rPr>
              <a:t> – If the team doesn’t have automated tools to guide the design, they can build and deploy the wrong thing.</a:t>
            </a:r>
          </a:p>
          <a:p>
            <a:endParaRPr lang="en-GB" sz="1200"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Missed Opportunities</a:t>
            </a:r>
            <a:r>
              <a:rPr lang="en-GB" sz="1200" dirty="0">
                <a:latin typeface="Arial" panose="020B0604020202020204" pitchFamily="34" charset="0"/>
                <a:cs typeface="Arial" panose="020B0604020202020204" pitchFamily="34" charset="0"/>
              </a:rPr>
              <a:t> – If the API document isn’t published, others might have trouble discovering the API, resulting in duplicated work.</a:t>
            </a:r>
          </a:p>
          <a:p>
            <a:endParaRPr lang="en-GB"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19</a:t>
            </a:fld>
            <a:endParaRPr lang="en-GB"/>
          </a:p>
        </p:txBody>
      </p:sp>
    </p:spTree>
    <p:extLst>
      <p:ext uri="{BB962C8B-B14F-4D97-AF65-F5344CB8AC3E}">
        <p14:creationId xmlns:p14="http://schemas.microsoft.com/office/powerpoint/2010/main" val="3284378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lets look at some benefits or good use cases of the Code First approach.</a:t>
            </a:r>
          </a:p>
        </p:txBody>
      </p:sp>
      <p:sp>
        <p:nvSpPr>
          <p:cNvPr id="4" name="Slide Number Placeholder 3"/>
          <p:cNvSpPr>
            <a:spLocks noGrp="1"/>
          </p:cNvSpPr>
          <p:nvPr>
            <p:ph type="sldNum" sz="quarter" idx="5"/>
          </p:nvPr>
        </p:nvSpPr>
        <p:spPr/>
        <p:txBody>
          <a:bodyPr/>
          <a:lstStyle/>
          <a:p>
            <a:fld id="{52BEE815-2126-984D-8185-3C7DA0E5E728}" type="slidenum">
              <a:rPr lang="en-GB" smtClean="0"/>
              <a:t>20</a:t>
            </a:fld>
            <a:endParaRPr lang="en-GB"/>
          </a:p>
        </p:txBody>
      </p:sp>
    </p:spTree>
    <p:extLst>
      <p:ext uri="{BB962C8B-B14F-4D97-AF65-F5344CB8AC3E}">
        <p14:creationId xmlns:p14="http://schemas.microsoft.com/office/powerpoint/2010/main" val="3329303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start with an intro.</a:t>
            </a:r>
          </a:p>
          <a:p>
            <a:pPr algn="l"/>
            <a:r>
              <a:rPr lang="en-GB" dirty="0"/>
              <a:t>We will then see </a:t>
            </a:r>
            <a:r>
              <a:rPr lang="en-GB" sz="1200" noProof="0" dirty="0">
                <a:latin typeface="Arial" panose="020B0604020202020204" pitchFamily="34" charset="0"/>
                <a:cs typeface="Arial" panose="020B0604020202020204" pitchFamily="34" charset="0"/>
              </a:rPr>
              <a:t>at a high-level Design First vs. Code First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noProof="0" dirty="0">
                <a:latin typeface="Arial" panose="020B0604020202020204" pitchFamily="34" charset="0"/>
                <a:cs typeface="Arial" panose="020B0604020202020204" pitchFamily="34" charset="0"/>
              </a:rPr>
              <a:t>After that we will see how that applies to API development in terms of  </a:t>
            </a:r>
            <a:r>
              <a:rPr lang="en-GB" sz="1200" dirty="0">
                <a:latin typeface="Arial" panose="020B0604020202020204" pitchFamily="34" charset="0"/>
                <a:cs typeface="Arial" panose="020B0604020202020204" pitchFamily="34" charset="0"/>
              </a:rPr>
              <a:t>Design First API vs. Code First API.</a:t>
            </a:r>
            <a:endParaRPr lang="en-GB" dirty="0"/>
          </a:p>
          <a:p>
            <a:pPr algn="l"/>
            <a:r>
              <a:rPr lang="en-GB" sz="1200" noProof="0" dirty="0">
                <a:latin typeface="Arial" panose="020B0604020202020204" pitchFamily="34" charset="0"/>
                <a:cs typeface="Arial" panose="020B0604020202020204" pitchFamily="34" charset="0"/>
              </a:rPr>
              <a:t>Later we will see what is an API contract and why API First and Contract First is important.</a:t>
            </a:r>
          </a:p>
          <a:p>
            <a:pPr algn="l"/>
            <a:r>
              <a:rPr lang="en-GB" sz="1200" noProof="0" dirty="0">
                <a:latin typeface="Arial" panose="020B0604020202020204" pitchFamily="34" charset="0"/>
                <a:cs typeface="Arial" panose="020B0604020202020204" pitchFamily="34" charset="0"/>
              </a:rPr>
              <a:t>We will go over contract validation and testing and the tools we need for that.</a:t>
            </a:r>
          </a:p>
          <a:p>
            <a:pPr algn="l"/>
            <a:r>
              <a:rPr lang="en-GB" sz="1200" noProof="0" dirty="0">
                <a:latin typeface="Arial" panose="020B0604020202020204" pitchFamily="34" charset="0"/>
                <a:cs typeface="Arial" panose="020B0604020202020204" pitchFamily="34" charset="0"/>
              </a:rPr>
              <a:t>And we will tie this whole thing neatly in a knot in a live Demo.</a:t>
            </a:r>
          </a:p>
          <a:p>
            <a:pPr algn="l"/>
            <a:r>
              <a:rPr lang="en-GB" sz="1200" noProof="0" dirty="0">
                <a:latin typeface="Arial" panose="020B0604020202020204" pitchFamily="34" charset="0"/>
                <a:cs typeface="Arial" panose="020B0604020202020204" pitchFamily="34" charset="0"/>
              </a:rPr>
              <a:t>We will finish with a recap of what we have achieved.</a:t>
            </a:r>
          </a:p>
          <a:p>
            <a:pPr algn="l"/>
            <a:r>
              <a:rPr lang="en-GB" sz="1200" noProof="0" dirty="0">
                <a:latin typeface="Arial" panose="020B0604020202020204" pitchFamily="34" charset="0"/>
                <a:cs typeface="Arial" panose="020B0604020202020204" pitchFamily="34" charset="0"/>
              </a:rPr>
              <a:t>And hopefully we will have some time for Q&amp;A.</a:t>
            </a:r>
          </a:p>
          <a:p>
            <a:pPr algn="l"/>
            <a:endParaRPr lang="en-GB"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3</a:t>
            </a:fld>
            <a:endParaRPr lang="en-GB"/>
          </a:p>
        </p:txBody>
      </p:sp>
    </p:spTree>
    <p:extLst>
      <p:ext uri="{BB962C8B-B14F-4D97-AF65-F5344CB8AC3E}">
        <p14:creationId xmlns:p14="http://schemas.microsoft.com/office/powerpoint/2010/main" val="3888112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first for some negatives of the Design First approach.</a:t>
            </a:r>
          </a:p>
        </p:txBody>
      </p:sp>
      <p:sp>
        <p:nvSpPr>
          <p:cNvPr id="4" name="Slide Number Placeholder 3"/>
          <p:cNvSpPr>
            <a:spLocks noGrp="1"/>
          </p:cNvSpPr>
          <p:nvPr>
            <p:ph type="sldNum" sz="quarter" idx="5"/>
          </p:nvPr>
        </p:nvSpPr>
        <p:spPr/>
        <p:txBody>
          <a:bodyPr/>
          <a:lstStyle/>
          <a:p>
            <a:fld id="{52BEE815-2126-984D-8185-3C7DA0E5E728}" type="slidenum">
              <a:rPr lang="en-GB" smtClean="0"/>
              <a:t>21</a:t>
            </a:fld>
            <a:endParaRPr lang="en-GB"/>
          </a:p>
        </p:txBody>
      </p:sp>
    </p:spTree>
    <p:extLst>
      <p:ext uri="{BB962C8B-B14F-4D97-AF65-F5344CB8AC3E}">
        <p14:creationId xmlns:p14="http://schemas.microsoft.com/office/powerpoint/2010/main" val="3677460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concentrate on the benefits of</a:t>
            </a:r>
            <a:r>
              <a:rPr lang="bg-BG" dirty="0"/>
              <a:t> </a:t>
            </a:r>
            <a:r>
              <a:rPr lang="en-GB" dirty="0"/>
              <a:t>the Design First approach which far outweigh the challenges.</a:t>
            </a:r>
          </a:p>
        </p:txBody>
      </p:sp>
      <p:sp>
        <p:nvSpPr>
          <p:cNvPr id="4" name="Slide Number Placeholder 3"/>
          <p:cNvSpPr>
            <a:spLocks noGrp="1"/>
          </p:cNvSpPr>
          <p:nvPr>
            <p:ph type="sldNum" sz="quarter" idx="5"/>
          </p:nvPr>
        </p:nvSpPr>
        <p:spPr/>
        <p:txBody>
          <a:bodyPr/>
          <a:lstStyle/>
          <a:p>
            <a:fld id="{52BEE815-2126-984D-8185-3C7DA0E5E728}" type="slidenum">
              <a:rPr lang="en-GB" smtClean="0"/>
              <a:t>22</a:t>
            </a:fld>
            <a:endParaRPr lang="en-GB"/>
          </a:p>
        </p:txBody>
      </p:sp>
    </p:spTree>
    <p:extLst>
      <p:ext uri="{BB962C8B-B14F-4D97-AF65-F5344CB8AC3E}">
        <p14:creationId xmlns:p14="http://schemas.microsoft.com/office/powerpoint/2010/main" val="72354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a:latin typeface="Arial" panose="020B0604020202020204" pitchFamily="34" charset="0"/>
                <a:cs typeface="Arial" panose="020B0604020202020204" pitchFamily="34" charset="0"/>
              </a:rPr>
              <a:t>Random wolf fact.</a:t>
            </a:r>
            <a:endParaRPr lang="en-GB"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23</a:t>
            </a:fld>
            <a:endParaRPr lang="en-GB"/>
          </a:p>
        </p:txBody>
      </p:sp>
    </p:spTree>
    <p:extLst>
      <p:ext uri="{BB962C8B-B14F-4D97-AF65-F5344CB8AC3E}">
        <p14:creationId xmlns:p14="http://schemas.microsoft.com/office/powerpoint/2010/main" val="3475608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only there was a way and relevant tools to change this?!</a:t>
            </a:r>
          </a:p>
        </p:txBody>
      </p:sp>
      <p:sp>
        <p:nvSpPr>
          <p:cNvPr id="4" name="Slide Number Placeholder 3"/>
          <p:cNvSpPr>
            <a:spLocks noGrp="1"/>
          </p:cNvSpPr>
          <p:nvPr>
            <p:ph type="sldNum" sz="quarter" idx="5"/>
          </p:nvPr>
        </p:nvSpPr>
        <p:spPr/>
        <p:txBody>
          <a:bodyPr/>
          <a:lstStyle/>
          <a:p>
            <a:fld id="{52BEE815-2126-984D-8185-3C7DA0E5E728}" type="slidenum">
              <a:rPr lang="en-GB" smtClean="0"/>
              <a:t>26</a:t>
            </a:fld>
            <a:endParaRPr lang="en-GB"/>
          </a:p>
        </p:txBody>
      </p:sp>
    </p:spTree>
    <p:extLst>
      <p:ext uri="{BB962C8B-B14F-4D97-AF65-F5344CB8AC3E}">
        <p14:creationId xmlns:p14="http://schemas.microsoft.com/office/powerpoint/2010/main" val="3019115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Enter Contract First Development and Contract Testing!</a:t>
            </a:r>
          </a:p>
        </p:txBody>
      </p:sp>
      <p:sp>
        <p:nvSpPr>
          <p:cNvPr id="4" name="Slide Number Placeholder 3"/>
          <p:cNvSpPr>
            <a:spLocks noGrp="1"/>
          </p:cNvSpPr>
          <p:nvPr>
            <p:ph type="sldNum" sz="quarter" idx="5"/>
          </p:nvPr>
        </p:nvSpPr>
        <p:spPr/>
        <p:txBody>
          <a:bodyPr/>
          <a:lstStyle/>
          <a:p>
            <a:fld id="{52BEE815-2126-984D-8185-3C7DA0E5E728}" type="slidenum">
              <a:rPr lang="en-GB" smtClean="0"/>
              <a:t>27</a:t>
            </a:fld>
            <a:endParaRPr lang="en-GB"/>
          </a:p>
        </p:txBody>
      </p:sp>
    </p:spTree>
    <p:extLst>
      <p:ext uri="{BB962C8B-B14F-4D97-AF65-F5344CB8AC3E}">
        <p14:creationId xmlns:p14="http://schemas.microsoft.com/office/powerpoint/2010/main" val="3192430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70267D"/>
                </a:solidFill>
                <a:latin typeface="Arial" panose="020B0604020202020204" pitchFamily="34" charset="0"/>
                <a:cs typeface="Arial" panose="020B0604020202020204" pitchFamily="34" charset="0"/>
              </a:rPr>
              <a:t>WHAT IS CONTRACT FIRST DEVELOPMENT?</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28</a:t>
            </a:fld>
            <a:endParaRPr lang="en-GB"/>
          </a:p>
        </p:txBody>
      </p:sp>
    </p:spTree>
    <p:extLst>
      <p:ext uri="{BB962C8B-B14F-4D97-AF65-F5344CB8AC3E}">
        <p14:creationId xmlns:p14="http://schemas.microsoft.com/office/powerpoint/2010/main" val="3811956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70267D"/>
                </a:solidFill>
                <a:latin typeface="Arial" panose="020B0604020202020204" pitchFamily="34" charset="0"/>
                <a:cs typeface="Arial" panose="020B0604020202020204" pitchFamily="34" charset="0"/>
              </a:rPr>
              <a:t>WHAT IS THIS CONTRACT TESTING THING?</a:t>
            </a:r>
          </a:p>
          <a:p>
            <a:endParaRPr lang="en-GB" dirty="0"/>
          </a:p>
          <a:p>
            <a:r>
              <a:rPr lang="en-GB" dirty="0"/>
              <a:t>This is the way we enforce and govern our contracts.</a:t>
            </a:r>
          </a:p>
          <a:p>
            <a:endParaRPr lang="en-GB" dirty="0"/>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29</a:t>
            </a:fld>
            <a:endParaRPr lang="en-GB"/>
          </a:p>
        </p:txBody>
      </p:sp>
    </p:spTree>
    <p:extLst>
      <p:ext uri="{BB962C8B-B14F-4D97-AF65-F5344CB8AC3E}">
        <p14:creationId xmlns:p14="http://schemas.microsoft.com/office/powerpoint/2010/main" val="36512414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 I convince you?</a:t>
            </a:r>
          </a:p>
        </p:txBody>
      </p:sp>
      <p:sp>
        <p:nvSpPr>
          <p:cNvPr id="4" name="Slide Number Placeholder 3"/>
          <p:cNvSpPr>
            <a:spLocks noGrp="1"/>
          </p:cNvSpPr>
          <p:nvPr>
            <p:ph type="sldNum" sz="quarter" idx="5"/>
          </p:nvPr>
        </p:nvSpPr>
        <p:spPr/>
        <p:txBody>
          <a:bodyPr/>
          <a:lstStyle/>
          <a:p>
            <a:fld id="{52BEE815-2126-984D-8185-3C7DA0E5E728}" type="slidenum">
              <a:rPr lang="en-GB" smtClean="0"/>
              <a:t>30</a:t>
            </a:fld>
            <a:endParaRPr lang="en-GB"/>
          </a:p>
        </p:txBody>
      </p:sp>
    </p:spTree>
    <p:extLst>
      <p:ext uri="{BB962C8B-B14F-4D97-AF65-F5344CB8AC3E}">
        <p14:creationId xmlns:p14="http://schemas.microsoft.com/office/powerpoint/2010/main" val="2545651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i="1" dirty="0">
                <a:latin typeface="Arial" panose="020B0604020202020204" pitchFamily="34" charset="0"/>
                <a:cs typeface="Arial" panose="020B0604020202020204" pitchFamily="34" charset="0"/>
              </a:rPr>
              <a:t>Keystone species according to most ecologists</a:t>
            </a:r>
          </a:p>
          <a:p>
            <a:pPr marL="0" indent="0">
              <a:buNone/>
            </a:pPr>
            <a:endParaRPr lang="en-GB" sz="1200" b="1" i="1"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Wolfs help regulate the ecosystem by preventing hooved herds overpopulation.</a:t>
            </a:r>
          </a:p>
          <a:p>
            <a:r>
              <a:rPr lang="en-GB" sz="1200" dirty="0">
                <a:latin typeface="Arial" panose="020B0604020202020204" pitchFamily="34" charset="0"/>
                <a:cs typeface="Arial" panose="020B0604020202020204" pitchFamily="34" charset="0"/>
              </a:rPr>
              <a:t>No valid reason to kill them – not used for food; not overpopulated; not a significant threat to cattle; and not a measurable risk to human safety;</a:t>
            </a:r>
          </a:p>
          <a:p>
            <a:pPr marL="0" indent="0">
              <a:buNone/>
            </a:pPr>
            <a:endParaRPr lang="en-GB"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33</a:t>
            </a:fld>
            <a:endParaRPr lang="en-GB"/>
          </a:p>
        </p:txBody>
      </p:sp>
    </p:spTree>
    <p:extLst>
      <p:ext uri="{BB962C8B-B14F-4D97-AF65-F5344CB8AC3E}">
        <p14:creationId xmlns:p14="http://schemas.microsoft.com/office/powerpoint/2010/main" val="3829692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see how do we achieve this?</a:t>
            </a:r>
          </a:p>
          <a:p>
            <a:r>
              <a:rPr lang="en-GB" dirty="0"/>
              <a:t>We are going to need some tools for the job.</a:t>
            </a:r>
          </a:p>
          <a:p>
            <a:endParaRPr lang="en-GB" dirty="0"/>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34</a:t>
            </a:fld>
            <a:endParaRPr lang="en-GB"/>
          </a:p>
        </p:txBody>
      </p:sp>
    </p:spTree>
    <p:extLst>
      <p:ext uri="{BB962C8B-B14F-4D97-AF65-F5344CB8AC3E}">
        <p14:creationId xmlns:p14="http://schemas.microsoft.com/office/powerpoint/2010/main" val="1491688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noProof="0" dirty="0">
                <a:latin typeface="Arial" panose="020B0604020202020204" pitchFamily="34" charset="0"/>
                <a:cs typeface="Arial" panose="020B0604020202020204" pitchFamily="34" charset="0"/>
              </a:rPr>
              <a:t>First a small disclosure.</a:t>
            </a:r>
            <a:endParaRPr lang="en-GB"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I will be using the following presenting technique I learned from the Head First books and an ex-colleague of mine, shout out to Euan Finlay, to keep your brains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I will randomly show you slides with wolf facts and photos throughout the presentation.</a:t>
            </a:r>
          </a:p>
          <a:p>
            <a:pPr marL="0" indent="0">
              <a:buNone/>
            </a:pPr>
            <a:r>
              <a:rPr lang="en-GB" sz="1200" dirty="0">
                <a:latin typeface="Arial" panose="020B0604020202020204" pitchFamily="34" charset="0"/>
                <a:cs typeface="Arial" panose="020B0604020202020204" pitchFamily="34" charset="0"/>
              </a:rPr>
              <a:t>The wolf is a noble creature and is driven to extinction in many parts of the world.</a:t>
            </a:r>
          </a:p>
          <a:p>
            <a:pPr marL="0" indent="0">
              <a:buNone/>
            </a:pPr>
            <a:r>
              <a:rPr lang="en-GB" sz="1200" dirty="0">
                <a:latin typeface="Arial" panose="020B0604020202020204" pitchFamily="34" charset="0"/>
                <a:cs typeface="Arial" panose="020B0604020202020204" pitchFamily="34" charset="0"/>
              </a:rPr>
              <a:t>And I personally have done a donation to the </a:t>
            </a:r>
            <a:r>
              <a:rPr lang="en-GB" sz="1200" dirty="0" err="1">
                <a:latin typeface="Arial" panose="020B0604020202020204" pitchFamily="34" charset="0"/>
                <a:cs typeface="Arial" panose="020B0604020202020204" pitchFamily="34" charset="0"/>
              </a:rPr>
              <a:t>Euronatur</a:t>
            </a:r>
            <a:r>
              <a:rPr lang="en-GB" sz="1200" dirty="0">
                <a:latin typeface="Arial" panose="020B0604020202020204" pitchFamily="34" charset="0"/>
                <a:cs typeface="Arial" panose="020B0604020202020204" pitchFamily="34" charset="0"/>
              </a:rPr>
              <a:t> German charity as one of its doings is protecting wolves in Europe.</a:t>
            </a:r>
          </a:p>
          <a:p>
            <a:pPr marL="0" indent="0">
              <a:buNone/>
            </a:pPr>
            <a:r>
              <a:rPr lang="en-GB" sz="1200" dirty="0">
                <a:latin typeface="Arial" panose="020B0604020202020204" pitchFamily="34" charset="0"/>
                <a:cs typeface="Arial" panose="020B0604020202020204" pitchFamily="34" charset="0"/>
              </a:rPr>
              <a:t>When I donate to charities I tend not to stick to just any particular one, and since I am using wolfs in this presentation I chose this one.</a:t>
            </a:r>
          </a:p>
          <a:p>
            <a:pPr algn="l"/>
            <a:r>
              <a:rPr lang="en-GB" sz="1200" noProof="0" dirty="0">
                <a:latin typeface="Arial" panose="020B0604020202020204" pitchFamily="34" charset="0"/>
                <a:cs typeface="Arial" panose="020B0604020202020204" pitchFamily="34" charset="0"/>
              </a:rPr>
              <a:t>Let’s get started.</a:t>
            </a:r>
          </a:p>
          <a:p>
            <a:pPr marL="0" indent="0">
              <a:buNone/>
            </a:pPr>
            <a:endParaRPr lang="en-GB"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4</a:t>
            </a:fld>
            <a:endParaRPr lang="en-GB"/>
          </a:p>
        </p:txBody>
      </p:sp>
    </p:spTree>
    <p:extLst>
      <p:ext uri="{BB962C8B-B14F-4D97-AF65-F5344CB8AC3E}">
        <p14:creationId xmlns:p14="http://schemas.microsoft.com/office/powerpoint/2010/main" val="4145295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panose="020B0604020202020204" pitchFamily="34" charset="0"/>
                <a:cs typeface="Arial" panose="020B0604020202020204" pitchFamily="34" charset="0"/>
              </a:rPr>
              <a:t>The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Specification (OAS)</a:t>
            </a:r>
            <a:r>
              <a:rPr lang="en-GB" sz="1200" dirty="0">
                <a:latin typeface="Arial" panose="020B0604020202020204" pitchFamily="34" charset="0"/>
                <a:cs typeface="Arial" panose="020B0604020202020204" pitchFamily="34" charset="0"/>
              </a:rPr>
              <a:t> (formerly Swagger Specification) </a:t>
            </a:r>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35</a:t>
            </a:fld>
            <a:endParaRPr lang="en-GB"/>
          </a:p>
        </p:txBody>
      </p:sp>
    </p:spTree>
    <p:extLst>
      <p:ext uri="{BB962C8B-B14F-4D97-AF65-F5344CB8AC3E}">
        <p14:creationId xmlns:p14="http://schemas.microsoft.com/office/powerpoint/2010/main" val="3130006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i="1" dirty="0">
                <a:latin typeface="Arial" panose="020B0604020202020204" pitchFamily="34" charset="0"/>
                <a:cs typeface="Arial" panose="020B0604020202020204" pitchFamily="34" charset="0"/>
              </a:rPr>
              <a:t>Swagger</a:t>
            </a:r>
            <a:r>
              <a:rPr lang="en-GB" sz="1200" dirty="0">
                <a:latin typeface="Arial" panose="020B0604020202020204" pitchFamily="34" charset="0"/>
                <a:cs typeface="Arial" panose="020B0604020202020204" pitchFamily="34" charset="0"/>
              </a:rPr>
              <a:t> is a set of open-source tools built around the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Specification.</a:t>
            </a:r>
          </a:p>
          <a:p>
            <a:pPr marL="0" indent="0">
              <a:buNone/>
            </a:pPr>
            <a:endParaRPr lang="en-GB" sz="1200" dirty="0">
              <a:latin typeface="Arial" panose="020B0604020202020204" pitchFamily="34" charset="0"/>
              <a:cs typeface="Arial" panose="020B0604020202020204" pitchFamily="34" charset="0"/>
            </a:endParaRPr>
          </a:p>
          <a:p>
            <a:pPr marL="0" indent="0">
              <a:buNone/>
            </a:pPr>
            <a:r>
              <a:rPr lang="en-GB" sz="1200" dirty="0">
                <a:latin typeface="Arial" panose="020B0604020202020204" pitchFamily="34" charset="0"/>
                <a:cs typeface="Arial" panose="020B0604020202020204" pitchFamily="34" charset="0"/>
              </a:rPr>
              <a:t>Once you have an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spec, with Swagger you can:</a:t>
            </a:r>
          </a:p>
          <a:p>
            <a:pPr marL="0" indent="0">
              <a:buNone/>
            </a:pPr>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Generate a server stub and the only thing left to do will be to implement the logic and your API is ready to go!</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Generate clients in over 40 languages.</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Generate interactive documentation that lets you try out the API directly in the browser.</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Use the spec for automated tests.</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37</a:t>
            </a:fld>
            <a:endParaRPr lang="en-GB"/>
          </a:p>
        </p:txBody>
      </p:sp>
    </p:spTree>
    <p:extLst>
      <p:ext uri="{BB962C8B-B14F-4D97-AF65-F5344CB8AC3E}">
        <p14:creationId xmlns:p14="http://schemas.microsoft.com/office/powerpoint/2010/main" val="4241424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Given an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Spec, and using an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Generator</a:t>
            </a:r>
            <a:r>
              <a:rPr lang="en-GB" sz="1200" dirty="0">
                <a:latin typeface="Arial" panose="020B0604020202020204" pitchFamily="34" charset="0"/>
                <a:cs typeface="Arial" panose="020B0604020202020204" pitchFamily="34" charset="0"/>
              </a:rPr>
              <a:t> you can generate</a:t>
            </a:r>
            <a:r>
              <a:rPr lang="bg-BG" sz="1200" dirty="0">
                <a:latin typeface="Arial" panose="020B0604020202020204" pitchFamily="34" charset="0"/>
                <a:cs typeface="Arial" panose="020B0604020202020204" pitchFamily="34" charset="0"/>
              </a:rPr>
              <a:t>:</a:t>
            </a:r>
          </a:p>
          <a:p>
            <a:pPr marL="0" indent="0">
              <a:buNone/>
            </a:pPr>
            <a:endParaRPr lang="bg-BG"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API client libraries.</a:t>
            </a:r>
            <a:endParaRPr lang="bg-BG"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Server stubs.</a:t>
            </a:r>
            <a:endParaRPr lang="bg-BG"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Documentation.</a:t>
            </a:r>
            <a:endParaRPr lang="bg-BG"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Configuration.</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38</a:t>
            </a:fld>
            <a:endParaRPr lang="en-GB"/>
          </a:p>
        </p:txBody>
      </p:sp>
    </p:spTree>
    <p:extLst>
      <p:ext uri="{BB962C8B-B14F-4D97-AF65-F5344CB8AC3E}">
        <p14:creationId xmlns:p14="http://schemas.microsoft.com/office/powerpoint/2010/main" val="2419863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After spending a bit of time on researching how I can do request validation for our existing APIs, without having to re-write all tests or write a whole new suite of tests I found the answer!</a:t>
            </a:r>
          </a:p>
          <a:p>
            <a:pPr marL="0" indent="0">
              <a:buNone/>
            </a:pPr>
            <a:endParaRPr lang="en-GB" sz="1200" b="1" i="1" dirty="0">
              <a:latin typeface="Arial" panose="020B0604020202020204" pitchFamily="34" charset="0"/>
              <a:cs typeface="Arial" panose="020B0604020202020204" pitchFamily="34" charset="0"/>
            </a:endParaRPr>
          </a:p>
          <a:p>
            <a:pPr marL="0" indent="0">
              <a:buNone/>
            </a:pPr>
            <a:r>
              <a:rPr lang="en-GB" sz="1200" b="1" i="1" dirty="0">
                <a:latin typeface="Arial" panose="020B0604020202020204" pitchFamily="34" charset="0"/>
                <a:cs typeface="Arial" panose="020B0604020202020204" pitchFamily="34" charset="0"/>
              </a:rPr>
              <a:t>Atlassian – Request Validator</a:t>
            </a:r>
          </a:p>
          <a:p>
            <a:r>
              <a:rPr lang="en-GB" sz="1200" dirty="0">
                <a:latin typeface="Arial" panose="020B0604020202020204" pitchFamily="34" charset="0"/>
                <a:cs typeface="Arial" panose="020B0604020202020204" pitchFamily="34" charset="0"/>
              </a:rPr>
              <a:t>A Java library for validating HTTP request/responses against an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specification.</a:t>
            </a:r>
          </a:p>
          <a:p>
            <a:pPr marL="0" indent="0">
              <a:buNone/>
            </a:pPr>
            <a:endParaRPr lang="en-GB" sz="1200" b="1" i="1" dirty="0">
              <a:latin typeface="Arial" panose="020B0604020202020204" pitchFamily="34" charset="0"/>
              <a:cs typeface="Arial" panose="020B0604020202020204" pitchFamily="34" charset="0"/>
            </a:endParaRPr>
          </a:p>
          <a:p>
            <a:pPr marL="0" indent="0">
              <a:buNone/>
            </a:pPr>
            <a:r>
              <a:rPr lang="en-GB" sz="1200" b="1" i="1" dirty="0">
                <a:latin typeface="Arial" panose="020B0604020202020204" pitchFamily="34" charset="0"/>
                <a:cs typeface="Arial" panose="020B0604020202020204" pitchFamily="34" charset="0"/>
              </a:rPr>
              <a:t>Swagger Request Validator - REST Assured module</a:t>
            </a:r>
          </a:p>
          <a:p>
            <a:r>
              <a:rPr lang="en-GB" sz="12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200" dirty="0">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39</a:t>
            </a:fld>
            <a:endParaRPr lang="en-GB"/>
          </a:p>
        </p:txBody>
      </p:sp>
    </p:spTree>
    <p:extLst>
      <p:ext uri="{BB962C8B-B14F-4D97-AF65-F5344CB8AC3E}">
        <p14:creationId xmlns:p14="http://schemas.microsoft.com/office/powerpoint/2010/main" val="10424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Its a library that integrates with new and existing API applications. </a:t>
            </a:r>
          </a:p>
          <a:p>
            <a:pPr marL="0" indent="0">
              <a:buNone/>
            </a:pPr>
            <a:r>
              <a:rPr lang="en-GB" sz="1200" dirty="0">
                <a:latin typeface="Arial" panose="020B0604020202020204" pitchFamily="34" charset="0"/>
                <a:cs typeface="Arial" panose="020B0604020202020204" pitchFamily="34" charset="0"/>
              </a:rPr>
              <a:t>Simply, install the validator onto your express app, point it to your </a:t>
            </a:r>
            <a:r>
              <a:rPr lang="en-GB" sz="1200" dirty="0" err="1">
                <a:latin typeface="Arial" panose="020B0604020202020204" pitchFamily="34" charset="0"/>
                <a:cs typeface="Arial" panose="020B0604020202020204" pitchFamily="34" charset="0"/>
              </a:rPr>
              <a:t>OpenAPI</a:t>
            </a:r>
            <a:r>
              <a:rPr lang="en-GB" sz="1200">
                <a:latin typeface="Arial" panose="020B0604020202020204" pitchFamily="34" charset="0"/>
                <a:cs typeface="Arial" panose="020B0604020202020204" pitchFamily="34" charset="0"/>
              </a:rPr>
              <a:t> spec, </a:t>
            </a:r>
            <a:r>
              <a:rPr lang="en-GB" sz="1200" dirty="0">
                <a:latin typeface="Arial" panose="020B0604020202020204" pitchFamily="34" charset="0"/>
                <a:cs typeface="Arial" panose="020B0604020202020204" pitchFamily="34" charset="0"/>
              </a:rPr>
              <a:t>then define and implement routes the way you prefer.</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40</a:t>
            </a:fld>
            <a:endParaRPr lang="en-GB"/>
          </a:p>
        </p:txBody>
      </p:sp>
    </p:spTree>
    <p:extLst>
      <p:ext uri="{BB962C8B-B14F-4D97-AF65-F5344CB8AC3E}">
        <p14:creationId xmlns:p14="http://schemas.microsoft.com/office/powerpoint/2010/main" val="11116967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Usual suspects.</a:t>
            </a:r>
          </a:p>
        </p:txBody>
      </p:sp>
      <p:sp>
        <p:nvSpPr>
          <p:cNvPr id="4" name="Slide Number Placeholder 3"/>
          <p:cNvSpPr>
            <a:spLocks noGrp="1"/>
          </p:cNvSpPr>
          <p:nvPr>
            <p:ph type="sldNum" sz="quarter" idx="5"/>
          </p:nvPr>
        </p:nvSpPr>
        <p:spPr/>
        <p:txBody>
          <a:bodyPr/>
          <a:lstStyle/>
          <a:p>
            <a:fld id="{52BEE815-2126-984D-8185-3C7DA0E5E728}" type="slidenum">
              <a:rPr lang="en-GB" smtClean="0"/>
              <a:t>41</a:t>
            </a:fld>
            <a:endParaRPr lang="en-GB"/>
          </a:p>
        </p:txBody>
      </p:sp>
    </p:spTree>
    <p:extLst>
      <p:ext uri="{BB962C8B-B14F-4D97-AF65-F5344CB8AC3E}">
        <p14:creationId xmlns:p14="http://schemas.microsoft.com/office/powerpoint/2010/main" val="12298209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i="1" dirty="0">
                <a:latin typeface="Arial" panose="020B0604020202020204" pitchFamily="34" charset="0"/>
                <a:cs typeface="Arial" panose="020B0604020202020204" pitchFamily="34" charset="0"/>
              </a:rPr>
              <a:t>The Wolf /Canis Lupus/</a:t>
            </a:r>
          </a:p>
          <a:p>
            <a:pPr marL="0" indent="0">
              <a:buNone/>
            </a:pPr>
            <a:endParaRPr lang="en-GB" sz="1200" b="1" i="1"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Represents strength, loyalty, family ties, caring and expresses freedom and fortitude.</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The Japanese word for wolf, "</a:t>
            </a:r>
            <a:r>
              <a:rPr lang="en-GB" sz="1200" dirty="0" err="1">
                <a:latin typeface="Arial" panose="020B0604020202020204" pitchFamily="34" charset="0"/>
                <a:cs typeface="Arial" panose="020B0604020202020204" pitchFamily="34" charset="0"/>
              </a:rPr>
              <a:t>Ookami</a:t>
            </a:r>
            <a:r>
              <a:rPr lang="en-GB" sz="1200" dirty="0">
                <a:latin typeface="Arial" panose="020B0604020202020204" pitchFamily="34" charset="0"/>
                <a:cs typeface="Arial" panose="020B0604020202020204" pitchFamily="34" charset="0"/>
              </a:rPr>
              <a:t>", means "Great God".</a:t>
            </a:r>
          </a:p>
          <a:p>
            <a:pPr marL="0" indent="0">
              <a:buNone/>
            </a:pPr>
            <a:endParaRPr lang="en-GB"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42</a:t>
            </a:fld>
            <a:endParaRPr lang="en-GB"/>
          </a:p>
        </p:txBody>
      </p:sp>
    </p:spTree>
    <p:extLst>
      <p:ext uri="{BB962C8B-B14F-4D97-AF65-F5344CB8AC3E}">
        <p14:creationId xmlns:p14="http://schemas.microsoft.com/office/powerpoint/2010/main" val="825002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demo?</a:t>
            </a:r>
          </a:p>
        </p:txBody>
      </p:sp>
      <p:sp>
        <p:nvSpPr>
          <p:cNvPr id="4" name="Slide Number Placeholder 3"/>
          <p:cNvSpPr>
            <a:spLocks noGrp="1"/>
          </p:cNvSpPr>
          <p:nvPr>
            <p:ph type="sldNum" sz="quarter" idx="5"/>
          </p:nvPr>
        </p:nvSpPr>
        <p:spPr/>
        <p:txBody>
          <a:bodyPr/>
          <a:lstStyle/>
          <a:p>
            <a:fld id="{52BEE815-2126-984D-8185-3C7DA0E5E728}" type="slidenum">
              <a:rPr lang="en-GB" smtClean="0"/>
              <a:t>44</a:t>
            </a:fld>
            <a:endParaRPr lang="en-GB"/>
          </a:p>
        </p:txBody>
      </p:sp>
    </p:spTree>
    <p:extLst>
      <p:ext uri="{BB962C8B-B14F-4D97-AF65-F5344CB8AC3E}">
        <p14:creationId xmlns:p14="http://schemas.microsoft.com/office/powerpoint/2010/main" val="13023873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demo?</a:t>
            </a:r>
          </a:p>
        </p:txBody>
      </p:sp>
      <p:sp>
        <p:nvSpPr>
          <p:cNvPr id="4" name="Slide Number Placeholder 3"/>
          <p:cNvSpPr>
            <a:spLocks noGrp="1"/>
          </p:cNvSpPr>
          <p:nvPr>
            <p:ph type="sldNum" sz="quarter" idx="5"/>
          </p:nvPr>
        </p:nvSpPr>
        <p:spPr/>
        <p:txBody>
          <a:bodyPr/>
          <a:lstStyle/>
          <a:p>
            <a:fld id="{52BEE815-2126-984D-8185-3C7DA0E5E728}" type="slidenum">
              <a:rPr lang="en-GB" smtClean="0"/>
              <a:t>46</a:t>
            </a:fld>
            <a:endParaRPr lang="en-GB"/>
          </a:p>
        </p:txBody>
      </p:sp>
    </p:spTree>
    <p:extLst>
      <p:ext uri="{BB962C8B-B14F-4D97-AF65-F5344CB8AC3E}">
        <p14:creationId xmlns:p14="http://schemas.microsoft.com/office/powerpoint/2010/main" val="2287883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48</a:t>
            </a:fld>
            <a:endParaRPr lang="en-GB"/>
          </a:p>
        </p:txBody>
      </p:sp>
    </p:spTree>
    <p:extLst>
      <p:ext uri="{BB962C8B-B14F-4D97-AF65-F5344CB8AC3E}">
        <p14:creationId xmlns:p14="http://schemas.microsoft.com/office/powerpoint/2010/main" val="19770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In the current situation of increased remote working, having an common, simple medium of communication such as an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spec document is indispensable in meeting your requirements when building APIs.</a:t>
            </a:r>
          </a:p>
          <a:p>
            <a:pPr marL="0" indent="0">
              <a:buNone/>
            </a:pPr>
            <a:endParaRPr lang="en-GB" sz="1200" dirty="0">
              <a:latin typeface="Arial" panose="020B0604020202020204" pitchFamily="34" charset="0"/>
              <a:cs typeface="Arial" panose="020B0604020202020204" pitchFamily="34" charset="0"/>
            </a:endParaRPr>
          </a:p>
          <a:p>
            <a:pPr marL="0" indent="0">
              <a:buNone/>
            </a:pPr>
            <a:r>
              <a:rPr lang="en-GB" sz="1200" dirty="0">
                <a:latin typeface="Arial" panose="020B0604020202020204" pitchFamily="34" charset="0"/>
                <a:cs typeface="Arial" panose="020B0604020202020204" pitchFamily="34" charset="0"/>
              </a:rPr>
              <a:t>Things get</a:t>
            </a:r>
            <a:r>
              <a:rPr lang="bg-BG" sz="1200"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even more exciting when this so-called document can:</a:t>
            </a:r>
          </a:p>
          <a:p>
            <a:r>
              <a:rPr lang="en-GB" sz="1200" dirty="0">
                <a:latin typeface="Arial" panose="020B0604020202020204" pitchFamily="34" charset="0"/>
                <a:cs typeface="Arial" panose="020B0604020202020204" pitchFamily="34" charset="0"/>
              </a:rPr>
              <a:t>Serve as a contract</a:t>
            </a:r>
          </a:p>
          <a:p>
            <a:r>
              <a:rPr lang="en-GB" sz="1200" dirty="0">
                <a:latin typeface="Arial" panose="020B0604020202020204" pitchFamily="34" charset="0"/>
                <a:cs typeface="Arial" panose="020B0604020202020204" pitchFamily="34" charset="0"/>
              </a:rPr>
              <a:t>Generate clients, servers, and documentation in a plethora of languages</a:t>
            </a:r>
          </a:p>
          <a:p>
            <a:r>
              <a:rPr lang="en-GB" sz="1200" dirty="0">
                <a:latin typeface="Arial" panose="020B0604020202020204" pitchFamily="34" charset="0"/>
                <a:cs typeface="Arial" panose="020B0604020202020204" pitchFamily="34" charset="0"/>
              </a:rPr>
              <a:t>Put your developers </a:t>
            </a:r>
            <a:r>
              <a:rPr lang="en-GB" sz="1200">
                <a:latin typeface="Arial" panose="020B0604020202020204" pitchFamily="34" charset="0"/>
                <a:cs typeface="Arial" panose="020B0604020202020204" pitchFamily="34" charset="0"/>
              </a:rPr>
              <a:t>and clients </a:t>
            </a:r>
            <a:r>
              <a:rPr lang="en-GB" sz="1200" dirty="0">
                <a:latin typeface="Arial" panose="020B0604020202020204" pitchFamily="34" charset="0"/>
                <a:cs typeface="Arial" panose="020B0604020202020204" pitchFamily="34" charset="0"/>
              </a:rPr>
              <a:t>first</a:t>
            </a:r>
          </a:p>
          <a:p>
            <a:r>
              <a:rPr lang="en-GB" sz="1200" dirty="0">
                <a:latin typeface="Arial" panose="020B0604020202020204" pitchFamily="34" charset="0"/>
                <a:cs typeface="Arial" panose="020B0604020202020204" pitchFamily="34" charset="0"/>
              </a:rPr>
              <a:t>Have Automatic, Fail-fast, API Validation</a:t>
            </a:r>
          </a:p>
          <a:p>
            <a:r>
              <a:rPr lang="en-GB" sz="1200" dirty="0">
                <a:latin typeface="Arial" panose="020B0604020202020204" pitchFamily="34" charset="0"/>
                <a:cs typeface="Arial" panose="020B0604020202020204" pitchFamily="34" charset="0"/>
              </a:rPr>
              <a:t>Is Cross-Platform and Language Agnostic</a:t>
            </a:r>
          </a:p>
          <a:p>
            <a:r>
              <a:rPr lang="en-GB" sz="1200" dirty="0">
                <a:latin typeface="Arial" panose="020B0604020202020204" pitchFamily="34" charset="0"/>
                <a:cs typeface="Arial" panose="020B0604020202020204" pitchFamily="34" charset="0"/>
              </a:rPr>
              <a:t>Is both human and machine readable in YAML or JSON</a:t>
            </a:r>
          </a:p>
          <a:p>
            <a:r>
              <a:rPr lang="en-GB" sz="1200" dirty="0">
                <a:latin typeface="Arial" panose="020B0604020202020204" pitchFamily="34" charset="0"/>
                <a:cs typeface="Arial" panose="020B0604020202020204" pitchFamily="34" charset="0"/>
              </a:rPr>
              <a:t>Speeds up development, prototyping and reduces costs</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Let’s see how all those things work!</a:t>
            </a:r>
          </a:p>
        </p:txBody>
      </p:sp>
      <p:sp>
        <p:nvSpPr>
          <p:cNvPr id="4" name="Slide Number Placeholder 3"/>
          <p:cNvSpPr>
            <a:spLocks noGrp="1"/>
          </p:cNvSpPr>
          <p:nvPr>
            <p:ph type="sldNum" sz="quarter" idx="5"/>
          </p:nvPr>
        </p:nvSpPr>
        <p:spPr/>
        <p:txBody>
          <a:bodyPr/>
          <a:lstStyle/>
          <a:p>
            <a:fld id="{52BEE815-2126-984D-8185-3C7DA0E5E728}" type="slidenum">
              <a:rPr lang="en-GB" smtClean="0"/>
              <a:t>5</a:t>
            </a:fld>
            <a:endParaRPr lang="en-GB"/>
          </a:p>
        </p:txBody>
      </p:sp>
    </p:spTree>
    <p:extLst>
      <p:ext uri="{BB962C8B-B14F-4D97-AF65-F5344CB8AC3E}">
        <p14:creationId xmlns:p14="http://schemas.microsoft.com/office/powerpoint/2010/main" val="398936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noProof="0" dirty="0">
                <a:latin typeface="Arial" panose="020B0604020202020204" pitchFamily="34" charset="0"/>
                <a:cs typeface="Arial" panose="020B0604020202020204" pitchFamily="34" charset="0"/>
              </a:rPr>
              <a:t>First let‘s discuss at a high-level Design First vs. Code First Development.</a:t>
            </a:r>
          </a:p>
          <a:p>
            <a:pPr algn="l"/>
            <a:endParaRPr lang="en-GB"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6</a:t>
            </a:fld>
            <a:endParaRPr lang="en-GB"/>
          </a:p>
        </p:txBody>
      </p:sp>
    </p:spTree>
    <p:extLst>
      <p:ext uri="{BB962C8B-B14F-4D97-AF65-F5344CB8AC3E}">
        <p14:creationId xmlns:p14="http://schemas.microsoft.com/office/powerpoint/2010/main" val="2020777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panose="020B0604020202020204" pitchFamily="34" charset="0"/>
                <a:cs typeface="Arial" panose="020B0604020202020204" pitchFamily="34" charset="0"/>
              </a:rPr>
              <a:t>With a code-first approach, you start with your IDE typing out some code.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Somewhere in the back of your mind, you know that eventually an interface will be created to deliver this service.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However, your main focus is on the “</a:t>
            </a:r>
            <a:r>
              <a:rPr lang="en-GB" sz="1200" b="1" i="1" dirty="0">
                <a:latin typeface="Arial" panose="020B0604020202020204" pitchFamily="34" charset="0"/>
                <a:cs typeface="Arial" panose="020B0604020202020204" pitchFamily="34" charset="0"/>
              </a:rPr>
              <a:t>core functionality</a:t>
            </a:r>
            <a:r>
              <a:rPr lang="en-GB" sz="1200" dirty="0">
                <a:latin typeface="Arial" panose="020B0604020202020204" pitchFamily="34" charset="0"/>
                <a:cs typeface="Arial" panose="020B0604020202020204" pitchFamily="34" charset="0"/>
              </a:rPr>
              <a:t>” not the “</a:t>
            </a:r>
            <a:r>
              <a:rPr lang="en-GB" sz="1200" b="1" i="1" dirty="0">
                <a:latin typeface="Arial" panose="020B0604020202020204" pitchFamily="34" charset="0"/>
                <a:cs typeface="Arial" panose="020B0604020202020204" pitchFamily="34" charset="0"/>
              </a:rPr>
              <a:t>interface</a:t>
            </a:r>
            <a:r>
              <a:rPr lang="en-GB" sz="1200" dirty="0">
                <a:latin typeface="Arial" panose="020B0604020202020204" pitchFamily="34" charset="0"/>
                <a:cs typeface="Arial" panose="020B0604020202020204" pitchFamily="34" charset="0"/>
              </a:rPr>
              <a:t>”.</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When the time comes to implement the interface (</a:t>
            </a:r>
            <a:r>
              <a:rPr lang="en-GB" sz="1200" b="1" i="1" dirty="0">
                <a:latin typeface="Arial" panose="020B0604020202020204" pitchFamily="34" charset="0"/>
                <a:cs typeface="Arial" panose="020B0604020202020204" pitchFamily="34" charset="0"/>
              </a:rPr>
              <a:t>the API</a:t>
            </a:r>
            <a:r>
              <a:rPr lang="en-GB" sz="1200" dirty="0">
                <a:latin typeface="Arial" panose="020B0604020202020204" pitchFamily="34" charset="0"/>
                <a:cs typeface="Arial" panose="020B0604020202020204" pitchFamily="34" charset="0"/>
              </a:rPr>
              <a:t>), the core service is mostly done so it drives the implementation rather than the other way around.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To the user who will ultimately use this API, it can feel like it was tacked on, like an afterthought to the core service.</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7</a:t>
            </a:fld>
            <a:endParaRPr lang="en-GB"/>
          </a:p>
        </p:txBody>
      </p:sp>
    </p:spTree>
    <p:extLst>
      <p:ext uri="{BB962C8B-B14F-4D97-AF65-F5344CB8AC3E}">
        <p14:creationId xmlns:p14="http://schemas.microsoft.com/office/powerpoint/2010/main" val="1042432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panose="020B0604020202020204" pitchFamily="34" charset="0"/>
                <a:cs typeface="Arial" panose="020B0604020202020204" pitchFamily="34" charset="0"/>
              </a:rPr>
              <a:t>WHEN THE CODE COMES FIRST</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This is a synchronous flow, encountered in the traditional waterfall software development.</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Delays at any point in time will push back the overall delivery of the product.</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Feedback is gathered later, so changes are costly since time and resources have already been invested earlier in the product.</a:t>
            </a:r>
          </a:p>
          <a:p>
            <a:endParaRPr lang="en-GB" sz="1200" dirty="0">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8</a:t>
            </a:fld>
            <a:endParaRPr lang="en-GB"/>
          </a:p>
        </p:txBody>
      </p:sp>
    </p:spTree>
    <p:extLst>
      <p:ext uri="{BB962C8B-B14F-4D97-AF65-F5344CB8AC3E}">
        <p14:creationId xmlns:p14="http://schemas.microsoft.com/office/powerpoint/2010/main" val="1424031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panose="020B0604020202020204" pitchFamily="34" charset="0"/>
                <a:cs typeface="Arial" panose="020B0604020202020204" pitchFamily="34" charset="0"/>
              </a:rPr>
              <a:t>Design First approach a.k.a. API-first development, is a strategy in which the first order of business is to develop an API that puts your client’s developers first.</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With an API-first approach, instead of starting with code, you start with design, planning, mocks, and tests of the API.</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This process is aligned with agile software development.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It allows the team and any stakeholders, technical and non-technical, to weigh in on the direction and functionality, early and often, before a lot of time and effort is sunk into the project. </a:t>
            </a:r>
            <a:endParaRPr lang="bg-BG"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Once the direction has been solidified, the design then serves as the contract that all teams can begin working towards in parallel.</a:t>
            </a:r>
          </a:p>
        </p:txBody>
      </p:sp>
      <p:sp>
        <p:nvSpPr>
          <p:cNvPr id="4" name="Slide Number Placeholder 3"/>
          <p:cNvSpPr>
            <a:spLocks noGrp="1"/>
          </p:cNvSpPr>
          <p:nvPr>
            <p:ph type="sldNum" sz="quarter" idx="5"/>
          </p:nvPr>
        </p:nvSpPr>
        <p:spPr/>
        <p:txBody>
          <a:bodyPr/>
          <a:lstStyle/>
          <a:p>
            <a:fld id="{52BEE815-2126-984D-8185-3C7DA0E5E728}" type="slidenum">
              <a:rPr lang="en-GB" smtClean="0"/>
              <a:t>9</a:t>
            </a:fld>
            <a:endParaRPr lang="en-GB"/>
          </a:p>
        </p:txBody>
      </p:sp>
    </p:spTree>
    <p:extLst>
      <p:ext uri="{BB962C8B-B14F-4D97-AF65-F5344CB8AC3E}">
        <p14:creationId xmlns:p14="http://schemas.microsoft.com/office/powerpoint/2010/main" val="3781959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diagram is the Code First vicious circle.</a:t>
            </a:r>
          </a:p>
          <a:p>
            <a:r>
              <a:rPr lang="en-GB" dirty="0"/>
              <a:t>And the second one depicts the much more lean Design First approach.</a:t>
            </a:r>
          </a:p>
          <a:p>
            <a:r>
              <a:rPr lang="en-GB"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 any of these look or sound familiar?</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10</a:t>
            </a:fld>
            <a:endParaRPr lang="en-GB"/>
          </a:p>
        </p:txBody>
      </p:sp>
    </p:spTree>
    <p:extLst>
      <p:ext uri="{BB962C8B-B14F-4D97-AF65-F5344CB8AC3E}">
        <p14:creationId xmlns:p14="http://schemas.microsoft.com/office/powerpoint/2010/main" val="4225565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B4495-872E-E649-924D-449E200707E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G"/>
          </a:p>
        </p:txBody>
      </p:sp>
      <p:sp>
        <p:nvSpPr>
          <p:cNvPr id="3" name="Subtitle 2">
            <a:extLst>
              <a:ext uri="{FF2B5EF4-FFF2-40B4-BE49-F238E27FC236}">
                <a16:creationId xmlns:a16="http://schemas.microsoft.com/office/drawing/2014/main" id="{63D0CC55-F836-6A4C-8F25-AC2185536A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G"/>
          </a:p>
        </p:txBody>
      </p:sp>
      <p:sp>
        <p:nvSpPr>
          <p:cNvPr id="4" name="Date Placeholder 3">
            <a:extLst>
              <a:ext uri="{FF2B5EF4-FFF2-40B4-BE49-F238E27FC236}">
                <a16:creationId xmlns:a16="http://schemas.microsoft.com/office/drawing/2014/main" id="{32F09E4F-F13C-E042-9BAB-F7FCF13C3264}"/>
              </a:ext>
            </a:extLst>
          </p:cNvPr>
          <p:cNvSpPr>
            <a:spLocks noGrp="1"/>
          </p:cNvSpPr>
          <p:nvPr>
            <p:ph type="dt" sz="half" idx="10"/>
          </p:nvPr>
        </p:nvSpPr>
        <p:spPr/>
        <p:txBody>
          <a:bodyPr/>
          <a:lstStyle/>
          <a:p>
            <a:fld id="{BFA5C491-71E0-8844-83C0-7E7E3BB6E6A1}" type="datetimeFigureOut">
              <a:rPr lang="en-BG" smtClean="0"/>
              <a:t>8.09.21</a:t>
            </a:fld>
            <a:endParaRPr lang="en-BG"/>
          </a:p>
        </p:txBody>
      </p:sp>
      <p:sp>
        <p:nvSpPr>
          <p:cNvPr id="5" name="Footer Placeholder 4">
            <a:extLst>
              <a:ext uri="{FF2B5EF4-FFF2-40B4-BE49-F238E27FC236}">
                <a16:creationId xmlns:a16="http://schemas.microsoft.com/office/drawing/2014/main" id="{CB67CA1A-2461-9F49-BB2E-153B7E73C906}"/>
              </a:ext>
            </a:extLst>
          </p:cNvPr>
          <p:cNvSpPr>
            <a:spLocks noGrp="1"/>
          </p:cNvSpPr>
          <p:nvPr>
            <p:ph type="ftr" sz="quarter" idx="11"/>
          </p:nvPr>
        </p:nvSpPr>
        <p:spPr/>
        <p:txBody>
          <a:bodyPr/>
          <a:lstStyle/>
          <a:p>
            <a:endParaRPr lang="en-BG"/>
          </a:p>
        </p:txBody>
      </p:sp>
      <p:sp>
        <p:nvSpPr>
          <p:cNvPr id="6" name="Slide Number Placeholder 5">
            <a:extLst>
              <a:ext uri="{FF2B5EF4-FFF2-40B4-BE49-F238E27FC236}">
                <a16:creationId xmlns:a16="http://schemas.microsoft.com/office/drawing/2014/main" id="{B74CF19F-1E68-0D46-8CDB-BE828F0E9222}"/>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2933046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47B97-E71E-974D-9CDE-858F22E589A3}"/>
              </a:ext>
            </a:extLst>
          </p:cNvPr>
          <p:cNvSpPr>
            <a:spLocks noGrp="1"/>
          </p:cNvSpPr>
          <p:nvPr>
            <p:ph type="title"/>
          </p:nvPr>
        </p:nvSpPr>
        <p:spPr/>
        <p:txBody>
          <a:bodyPr/>
          <a:lstStyle/>
          <a:p>
            <a:r>
              <a:rPr lang="en-GB"/>
              <a:t>Click to edit Master title style</a:t>
            </a:r>
            <a:endParaRPr lang="en-BG"/>
          </a:p>
        </p:txBody>
      </p:sp>
      <p:sp>
        <p:nvSpPr>
          <p:cNvPr id="3" name="Vertical Text Placeholder 2">
            <a:extLst>
              <a:ext uri="{FF2B5EF4-FFF2-40B4-BE49-F238E27FC236}">
                <a16:creationId xmlns:a16="http://schemas.microsoft.com/office/drawing/2014/main" id="{C82B9E5F-EB2B-F143-B118-CBA62508811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4" name="Date Placeholder 3">
            <a:extLst>
              <a:ext uri="{FF2B5EF4-FFF2-40B4-BE49-F238E27FC236}">
                <a16:creationId xmlns:a16="http://schemas.microsoft.com/office/drawing/2014/main" id="{A4E640CE-AF55-B04E-99B2-5AF3DB796BE7}"/>
              </a:ext>
            </a:extLst>
          </p:cNvPr>
          <p:cNvSpPr>
            <a:spLocks noGrp="1"/>
          </p:cNvSpPr>
          <p:nvPr>
            <p:ph type="dt" sz="half" idx="10"/>
          </p:nvPr>
        </p:nvSpPr>
        <p:spPr/>
        <p:txBody>
          <a:bodyPr/>
          <a:lstStyle/>
          <a:p>
            <a:fld id="{BFA5C491-71E0-8844-83C0-7E7E3BB6E6A1}" type="datetimeFigureOut">
              <a:rPr lang="en-BG" smtClean="0"/>
              <a:t>8.09.21</a:t>
            </a:fld>
            <a:endParaRPr lang="en-BG"/>
          </a:p>
        </p:txBody>
      </p:sp>
      <p:sp>
        <p:nvSpPr>
          <p:cNvPr id="5" name="Footer Placeholder 4">
            <a:extLst>
              <a:ext uri="{FF2B5EF4-FFF2-40B4-BE49-F238E27FC236}">
                <a16:creationId xmlns:a16="http://schemas.microsoft.com/office/drawing/2014/main" id="{857FE43F-1BD8-6841-AD6D-764BDAA6CF87}"/>
              </a:ext>
            </a:extLst>
          </p:cNvPr>
          <p:cNvSpPr>
            <a:spLocks noGrp="1"/>
          </p:cNvSpPr>
          <p:nvPr>
            <p:ph type="ftr" sz="quarter" idx="11"/>
          </p:nvPr>
        </p:nvSpPr>
        <p:spPr/>
        <p:txBody>
          <a:bodyPr/>
          <a:lstStyle/>
          <a:p>
            <a:endParaRPr lang="en-BG"/>
          </a:p>
        </p:txBody>
      </p:sp>
      <p:sp>
        <p:nvSpPr>
          <p:cNvPr id="6" name="Slide Number Placeholder 5">
            <a:extLst>
              <a:ext uri="{FF2B5EF4-FFF2-40B4-BE49-F238E27FC236}">
                <a16:creationId xmlns:a16="http://schemas.microsoft.com/office/drawing/2014/main" id="{A282BEFD-9A7B-BB4A-B527-F21C019146FE}"/>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1646762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A64F08-29E6-524A-8F47-0C2B39FFC1F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G"/>
          </a:p>
        </p:txBody>
      </p:sp>
      <p:sp>
        <p:nvSpPr>
          <p:cNvPr id="3" name="Vertical Text Placeholder 2">
            <a:extLst>
              <a:ext uri="{FF2B5EF4-FFF2-40B4-BE49-F238E27FC236}">
                <a16:creationId xmlns:a16="http://schemas.microsoft.com/office/drawing/2014/main" id="{364DA430-68F1-E441-94DC-2D3948A27EE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4" name="Date Placeholder 3">
            <a:extLst>
              <a:ext uri="{FF2B5EF4-FFF2-40B4-BE49-F238E27FC236}">
                <a16:creationId xmlns:a16="http://schemas.microsoft.com/office/drawing/2014/main" id="{52068C14-FA5F-014B-9EFD-0CD2847F14A0}"/>
              </a:ext>
            </a:extLst>
          </p:cNvPr>
          <p:cNvSpPr>
            <a:spLocks noGrp="1"/>
          </p:cNvSpPr>
          <p:nvPr>
            <p:ph type="dt" sz="half" idx="10"/>
          </p:nvPr>
        </p:nvSpPr>
        <p:spPr/>
        <p:txBody>
          <a:bodyPr/>
          <a:lstStyle/>
          <a:p>
            <a:fld id="{BFA5C491-71E0-8844-83C0-7E7E3BB6E6A1}" type="datetimeFigureOut">
              <a:rPr lang="en-BG" smtClean="0"/>
              <a:t>8.09.21</a:t>
            </a:fld>
            <a:endParaRPr lang="en-BG"/>
          </a:p>
        </p:txBody>
      </p:sp>
      <p:sp>
        <p:nvSpPr>
          <p:cNvPr id="5" name="Footer Placeholder 4">
            <a:extLst>
              <a:ext uri="{FF2B5EF4-FFF2-40B4-BE49-F238E27FC236}">
                <a16:creationId xmlns:a16="http://schemas.microsoft.com/office/drawing/2014/main" id="{E37C4E7A-0F97-E140-882A-85B4E8DD1603}"/>
              </a:ext>
            </a:extLst>
          </p:cNvPr>
          <p:cNvSpPr>
            <a:spLocks noGrp="1"/>
          </p:cNvSpPr>
          <p:nvPr>
            <p:ph type="ftr" sz="quarter" idx="11"/>
          </p:nvPr>
        </p:nvSpPr>
        <p:spPr/>
        <p:txBody>
          <a:bodyPr/>
          <a:lstStyle/>
          <a:p>
            <a:endParaRPr lang="en-BG"/>
          </a:p>
        </p:txBody>
      </p:sp>
      <p:sp>
        <p:nvSpPr>
          <p:cNvPr id="6" name="Slide Number Placeholder 5">
            <a:extLst>
              <a:ext uri="{FF2B5EF4-FFF2-40B4-BE49-F238E27FC236}">
                <a16:creationId xmlns:a16="http://schemas.microsoft.com/office/drawing/2014/main" id="{3FF04AA0-BEE3-A640-95F5-6072CFE65582}"/>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2448946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C9F1-C516-7445-B902-9DC31CB652D4}"/>
              </a:ext>
            </a:extLst>
          </p:cNvPr>
          <p:cNvSpPr>
            <a:spLocks noGrp="1"/>
          </p:cNvSpPr>
          <p:nvPr>
            <p:ph type="title"/>
          </p:nvPr>
        </p:nvSpPr>
        <p:spPr/>
        <p:txBody>
          <a:bodyPr/>
          <a:lstStyle/>
          <a:p>
            <a:r>
              <a:rPr lang="en-GB"/>
              <a:t>Click to edit Master title style</a:t>
            </a:r>
            <a:endParaRPr lang="en-BG"/>
          </a:p>
        </p:txBody>
      </p:sp>
      <p:sp>
        <p:nvSpPr>
          <p:cNvPr id="3" name="Content Placeholder 2">
            <a:extLst>
              <a:ext uri="{FF2B5EF4-FFF2-40B4-BE49-F238E27FC236}">
                <a16:creationId xmlns:a16="http://schemas.microsoft.com/office/drawing/2014/main" id="{3385C870-2D75-0241-9FBC-2C4E42C858F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4" name="Date Placeholder 3">
            <a:extLst>
              <a:ext uri="{FF2B5EF4-FFF2-40B4-BE49-F238E27FC236}">
                <a16:creationId xmlns:a16="http://schemas.microsoft.com/office/drawing/2014/main" id="{C74EB043-11FD-D049-A871-2891C71945F6}"/>
              </a:ext>
            </a:extLst>
          </p:cNvPr>
          <p:cNvSpPr>
            <a:spLocks noGrp="1"/>
          </p:cNvSpPr>
          <p:nvPr>
            <p:ph type="dt" sz="half" idx="10"/>
          </p:nvPr>
        </p:nvSpPr>
        <p:spPr/>
        <p:txBody>
          <a:bodyPr/>
          <a:lstStyle/>
          <a:p>
            <a:fld id="{BFA5C491-71E0-8844-83C0-7E7E3BB6E6A1}" type="datetimeFigureOut">
              <a:rPr lang="en-BG" smtClean="0"/>
              <a:t>8.09.21</a:t>
            </a:fld>
            <a:endParaRPr lang="en-BG"/>
          </a:p>
        </p:txBody>
      </p:sp>
      <p:sp>
        <p:nvSpPr>
          <p:cNvPr id="5" name="Footer Placeholder 4">
            <a:extLst>
              <a:ext uri="{FF2B5EF4-FFF2-40B4-BE49-F238E27FC236}">
                <a16:creationId xmlns:a16="http://schemas.microsoft.com/office/drawing/2014/main" id="{8D337F73-01AF-0D44-A3F6-6DE04E2F0BBC}"/>
              </a:ext>
            </a:extLst>
          </p:cNvPr>
          <p:cNvSpPr>
            <a:spLocks noGrp="1"/>
          </p:cNvSpPr>
          <p:nvPr>
            <p:ph type="ftr" sz="quarter" idx="11"/>
          </p:nvPr>
        </p:nvSpPr>
        <p:spPr/>
        <p:txBody>
          <a:bodyPr/>
          <a:lstStyle/>
          <a:p>
            <a:endParaRPr lang="en-BG"/>
          </a:p>
        </p:txBody>
      </p:sp>
      <p:sp>
        <p:nvSpPr>
          <p:cNvPr id="6" name="Slide Number Placeholder 5">
            <a:extLst>
              <a:ext uri="{FF2B5EF4-FFF2-40B4-BE49-F238E27FC236}">
                <a16:creationId xmlns:a16="http://schemas.microsoft.com/office/drawing/2014/main" id="{4B3B6B79-BE58-5F4B-A1F0-5C1759CB04B6}"/>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99287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10E8-AB88-E44C-9014-35A8C47F5B1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G"/>
          </a:p>
        </p:txBody>
      </p:sp>
      <p:sp>
        <p:nvSpPr>
          <p:cNvPr id="3" name="Text Placeholder 2">
            <a:extLst>
              <a:ext uri="{FF2B5EF4-FFF2-40B4-BE49-F238E27FC236}">
                <a16:creationId xmlns:a16="http://schemas.microsoft.com/office/drawing/2014/main" id="{1BB801FE-1F68-A14B-BE9D-7306854452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AB741D3-2BD3-FB44-9D1F-E14B5C495BF1}"/>
              </a:ext>
            </a:extLst>
          </p:cNvPr>
          <p:cNvSpPr>
            <a:spLocks noGrp="1"/>
          </p:cNvSpPr>
          <p:nvPr>
            <p:ph type="dt" sz="half" idx="10"/>
          </p:nvPr>
        </p:nvSpPr>
        <p:spPr/>
        <p:txBody>
          <a:bodyPr/>
          <a:lstStyle/>
          <a:p>
            <a:fld id="{BFA5C491-71E0-8844-83C0-7E7E3BB6E6A1}" type="datetimeFigureOut">
              <a:rPr lang="en-BG" smtClean="0"/>
              <a:t>8.09.21</a:t>
            </a:fld>
            <a:endParaRPr lang="en-BG"/>
          </a:p>
        </p:txBody>
      </p:sp>
      <p:sp>
        <p:nvSpPr>
          <p:cNvPr id="5" name="Footer Placeholder 4">
            <a:extLst>
              <a:ext uri="{FF2B5EF4-FFF2-40B4-BE49-F238E27FC236}">
                <a16:creationId xmlns:a16="http://schemas.microsoft.com/office/drawing/2014/main" id="{67D67179-2B75-3247-9A8F-20ADA6F2C62B}"/>
              </a:ext>
            </a:extLst>
          </p:cNvPr>
          <p:cNvSpPr>
            <a:spLocks noGrp="1"/>
          </p:cNvSpPr>
          <p:nvPr>
            <p:ph type="ftr" sz="quarter" idx="11"/>
          </p:nvPr>
        </p:nvSpPr>
        <p:spPr/>
        <p:txBody>
          <a:bodyPr/>
          <a:lstStyle/>
          <a:p>
            <a:endParaRPr lang="en-BG"/>
          </a:p>
        </p:txBody>
      </p:sp>
      <p:sp>
        <p:nvSpPr>
          <p:cNvPr id="6" name="Slide Number Placeholder 5">
            <a:extLst>
              <a:ext uri="{FF2B5EF4-FFF2-40B4-BE49-F238E27FC236}">
                <a16:creationId xmlns:a16="http://schemas.microsoft.com/office/drawing/2014/main" id="{5B00DBAA-CFCF-C346-BDF7-C3C929C00FA5}"/>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882070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3EC4-3177-7644-9F07-8881230AB74A}"/>
              </a:ext>
            </a:extLst>
          </p:cNvPr>
          <p:cNvSpPr>
            <a:spLocks noGrp="1"/>
          </p:cNvSpPr>
          <p:nvPr>
            <p:ph type="title"/>
          </p:nvPr>
        </p:nvSpPr>
        <p:spPr/>
        <p:txBody>
          <a:bodyPr/>
          <a:lstStyle/>
          <a:p>
            <a:r>
              <a:rPr lang="en-GB"/>
              <a:t>Click to edit Master title style</a:t>
            </a:r>
            <a:endParaRPr lang="en-BG"/>
          </a:p>
        </p:txBody>
      </p:sp>
      <p:sp>
        <p:nvSpPr>
          <p:cNvPr id="3" name="Content Placeholder 2">
            <a:extLst>
              <a:ext uri="{FF2B5EF4-FFF2-40B4-BE49-F238E27FC236}">
                <a16:creationId xmlns:a16="http://schemas.microsoft.com/office/drawing/2014/main" id="{15A3DF5E-E4CC-2142-8FE0-0E355956898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4" name="Content Placeholder 3">
            <a:extLst>
              <a:ext uri="{FF2B5EF4-FFF2-40B4-BE49-F238E27FC236}">
                <a16:creationId xmlns:a16="http://schemas.microsoft.com/office/drawing/2014/main" id="{4120D86A-2DED-7348-9530-2D84C944CAA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5" name="Date Placeholder 4">
            <a:extLst>
              <a:ext uri="{FF2B5EF4-FFF2-40B4-BE49-F238E27FC236}">
                <a16:creationId xmlns:a16="http://schemas.microsoft.com/office/drawing/2014/main" id="{1D29A496-F4A9-9545-9611-1D993524DD0B}"/>
              </a:ext>
            </a:extLst>
          </p:cNvPr>
          <p:cNvSpPr>
            <a:spLocks noGrp="1"/>
          </p:cNvSpPr>
          <p:nvPr>
            <p:ph type="dt" sz="half" idx="10"/>
          </p:nvPr>
        </p:nvSpPr>
        <p:spPr/>
        <p:txBody>
          <a:bodyPr/>
          <a:lstStyle/>
          <a:p>
            <a:fld id="{BFA5C491-71E0-8844-83C0-7E7E3BB6E6A1}" type="datetimeFigureOut">
              <a:rPr lang="en-BG" smtClean="0"/>
              <a:t>8.09.21</a:t>
            </a:fld>
            <a:endParaRPr lang="en-BG"/>
          </a:p>
        </p:txBody>
      </p:sp>
      <p:sp>
        <p:nvSpPr>
          <p:cNvPr id="6" name="Footer Placeholder 5">
            <a:extLst>
              <a:ext uri="{FF2B5EF4-FFF2-40B4-BE49-F238E27FC236}">
                <a16:creationId xmlns:a16="http://schemas.microsoft.com/office/drawing/2014/main" id="{ADC4FE03-B9F6-6C4B-84D2-22D833B9D5CF}"/>
              </a:ext>
            </a:extLst>
          </p:cNvPr>
          <p:cNvSpPr>
            <a:spLocks noGrp="1"/>
          </p:cNvSpPr>
          <p:nvPr>
            <p:ph type="ftr" sz="quarter" idx="11"/>
          </p:nvPr>
        </p:nvSpPr>
        <p:spPr/>
        <p:txBody>
          <a:bodyPr/>
          <a:lstStyle/>
          <a:p>
            <a:endParaRPr lang="en-BG"/>
          </a:p>
        </p:txBody>
      </p:sp>
      <p:sp>
        <p:nvSpPr>
          <p:cNvPr id="7" name="Slide Number Placeholder 6">
            <a:extLst>
              <a:ext uri="{FF2B5EF4-FFF2-40B4-BE49-F238E27FC236}">
                <a16:creationId xmlns:a16="http://schemas.microsoft.com/office/drawing/2014/main" id="{78A72621-C9F1-474F-966D-FC169DA52BEB}"/>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58908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5854-C4C7-5C46-BD51-23126D5FA694}"/>
              </a:ext>
            </a:extLst>
          </p:cNvPr>
          <p:cNvSpPr>
            <a:spLocks noGrp="1"/>
          </p:cNvSpPr>
          <p:nvPr>
            <p:ph type="title"/>
          </p:nvPr>
        </p:nvSpPr>
        <p:spPr>
          <a:xfrm>
            <a:off x="839788" y="365125"/>
            <a:ext cx="10515600" cy="1325563"/>
          </a:xfrm>
        </p:spPr>
        <p:txBody>
          <a:bodyPr/>
          <a:lstStyle/>
          <a:p>
            <a:r>
              <a:rPr lang="en-GB"/>
              <a:t>Click to edit Master title style</a:t>
            </a:r>
            <a:endParaRPr lang="en-BG"/>
          </a:p>
        </p:txBody>
      </p:sp>
      <p:sp>
        <p:nvSpPr>
          <p:cNvPr id="3" name="Text Placeholder 2">
            <a:extLst>
              <a:ext uri="{FF2B5EF4-FFF2-40B4-BE49-F238E27FC236}">
                <a16:creationId xmlns:a16="http://schemas.microsoft.com/office/drawing/2014/main" id="{6EBDC7CA-9A5D-A74C-BCE8-952D822817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6F3561D-E435-9E4B-B2EF-21CA6426AE9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5" name="Text Placeholder 4">
            <a:extLst>
              <a:ext uri="{FF2B5EF4-FFF2-40B4-BE49-F238E27FC236}">
                <a16:creationId xmlns:a16="http://schemas.microsoft.com/office/drawing/2014/main" id="{C57DD950-20A8-8043-B797-EEAC620B9D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21A3121-CF49-B842-98C6-B19958F5A1E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7" name="Date Placeholder 6">
            <a:extLst>
              <a:ext uri="{FF2B5EF4-FFF2-40B4-BE49-F238E27FC236}">
                <a16:creationId xmlns:a16="http://schemas.microsoft.com/office/drawing/2014/main" id="{146FC08B-DC86-6147-9423-6A372D88647A}"/>
              </a:ext>
            </a:extLst>
          </p:cNvPr>
          <p:cNvSpPr>
            <a:spLocks noGrp="1"/>
          </p:cNvSpPr>
          <p:nvPr>
            <p:ph type="dt" sz="half" idx="10"/>
          </p:nvPr>
        </p:nvSpPr>
        <p:spPr/>
        <p:txBody>
          <a:bodyPr/>
          <a:lstStyle/>
          <a:p>
            <a:fld id="{BFA5C491-71E0-8844-83C0-7E7E3BB6E6A1}" type="datetimeFigureOut">
              <a:rPr lang="en-BG" smtClean="0"/>
              <a:t>8.09.21</a:t>
            </a:fld>
            <a:endParaRPr lang="en-BG"/>
          </a:p>
        </p:txBody>
      </p:sp>
      <p:sp>
        <p:nvSpPr>
          <p:cNvPr id="8" name="Footer Placeholder 7">
            <a:extLst>
              <a:ext uri="{FF2B5EF4-FFF2-40B4-BE49-F238E27FC236}">
                <a16:creationId xmlns:a16="http://schemas.microsoft.com/office/drawing/2014/main" id="{D861C181-2636-724A-A305-E565BF97DBFA}"/>
              </a:ext>
            </a:extLst>
          </p:cNvPr>
          <p:cNvSpPr>
            <a:spLocks noGrp="1"/>
          </p:cNvSpPr>
          <p:nvPr>
            <p:ph type="ftr" sz="quarter" idx="11"/>
          </p:nvPr>
        </p:nvSpPr>
        <p:spPr/>
        <p:txBody>
          <a:bodyPr/>
          <a:lstStyle/>
          <a:p>
            <a:endParaRPr lang="en-BG"/>
          </a:p>
        </p:txBody>
      </p:sp>
      <p:sp>
        <p:nvSpPr>
          <p:cNvPr id="9" name="Slide Number Placeholder 8">
            <a:extLst>
              <a:ext uri="{FF2B5EF4-FFF2-40B4-BE49-F238E27FC236}">
                <a16:creationId xmlns:a16="http://schemas.microsoft.com/office/drawing/2014/main" id="{A21A7190-5D2F-0D49-9C41-F0DAC9A720A2}"/>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3746191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393D5-D5FA-C140-9821-E572546A4A2F}"/>
              </a:ext>
            </a:extLst>
          </p:cNvPr>
          <p:cNvSpPr>
            <a:spLocks noGrp="1"/>
          </p:cNvSpPr>
          <p:nvPr>
            <p:ph type="title"/>
          </p:nvPr>
        </p:nvSpPr>
        <p:spPr/>
        <p:txBody>
          <a:bodyPr/>
          <a:lstStyle/>
          <a:p>
            <a:r>
              <a:rPr lang="en-GB"/>
              <a:t>Click to edit Master title style</a:t>
            </a:r>
            <a:endParaRPr lang="en-BG"/>
          </a:p>
        </p:txBody>
      </p:sp>
      <p:sp>
        <p:nvSpPr>
          <p:cNvPr id="3" name="Date Placeholder 2">
            <a:extLst>
              <a:ext uri="{FF2B5EF4-FFF2-40B4-BE49-F238E27FC236}">
                <a16:creationId xmlns:a16="http://schemas.microsoft.com/office/drawing/2014/main" id="{B44EA635-1CA0-3345-9D46-F92F8EF9550E}"/>
              </a:ext>
            </a:extLst>
          </p:cNvPr>
          <p:cNvSpPr>
            <a:spLocks noGrp="1"/>
          </p:cNvSpPr>
          <p:nvPr>
            <p:ph type="dt" sz="half" idx="10"/>
          </p:nvPr>
        </p:nvSpPr>
        <p:spPr/>
        <p:txBody>
          <a:bodyPr/>
          <a:lstStyle/>
          <a:p>
            <a:fld id="{BFA5C491-71E0-8844-83C0-7E7E3BB6E6A1}" type="datetimeFigureOut">
              <a:rPr lang="en-BG" smtClean="0"/>
              <a:t>8.09.21</a:t>
            </a:fld>
            <a:endParaRPr lang="en-BG"/>
          </a:p>
        </p:txBody>
      </p:sp>
      <p:sp>
        <p:nvSpPr>
          <p:cNvPr id="4" name="Footer Placeholder 3">
            <a:extLst>
              <a:ext uri="{FF2B5EF4-FFF2-40B4-BE49-F238E27FC236}">
                <a16:creationId xmlns:a16="http://schemas.microsoft.com/office/drawing/2014/main" id="{157D9544-96D7-B940-B6BA-A5063D06FB1B}"/>
              </a:ext>
            </a:extLst>
          </p:cNvPr>
          <p:cNvSpPr>
            <a:spLocks noGrp="1"/>
          </p:cNvSpPr>
          <p:nvPr>
            <p:ph type="ftr" sz="quarter" idx="11"/>
          </p:nvPr>
        </p:nvSpPr>
        <p:spPr/>
        <p:txBody>
          <a:bodyPr/>
          <a:lstStyle/>
          <a:p>
            <a:endParaRPr lang="en-BG"/>
          </a:p>
        </p:txBody>
      </p:sp>
      <p:sp>
        <p:nvSpPr>
          <p:cNvPr id="5" name="Slide Number Placeholder 4">
            <a:extLst>
              <a:ext uri="{FF2B5EF4-FFF2-40B4-BE49-F238E27FC236}">
                <a16:creationId xmlns:a16="http://schemas.microsoft.com/office/drawing/2014/main" id="{61A70BEA-A7C3-184B-BFF0-4749018F2A4F}"/>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1211182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2511B9-13AA-5945-9C3D-4D2578A12468}"/>
              </a:ext>
            </a:extLst>
          </p:cNvPr>
          <p:cNvSpPr>
            <a:spLocks noGrp="1"/>
          </p:cNvSpPr>
          <p:nvPr>
            <p:ph type="dt" sz="half" idx="10"/>
          </p:nvPr>
        </p:nvSpPr>
        <p:spPr/>
        <p:txBody>
          <a:bodyPr/>
          <a:lstStyle/>
          <a:p>
            <a:fld id="{BFA5C491-71E0-8844-83C0-7E7E3BB6E6A1}" type="datetimeFigureOut">
              <a:rPr lang="en-BG" smtClean="0"/>
              <a:t>8.09.21</a:t>
            </a:fld>
            <a:endParaRPr lang="en-BG"/>
          </a:p>
        </p:txBody>
      </p:sp>
      <p:sp>
        <p:nvSpPr>
          <p:cNvPr id="3" name="Footer Placeholder 2">
            <a:extLst>
              <a:ext uri="{FF2B5EF4-FFF2-40B4-BE49-F238E27FC236}">
                <a16:creationId xmlns:a16="http://schemas.microsoft.com/office/drawing/2014/main" id="{7E3BD3BD-4AA7-9849-BDE2-3D84F00371C7}"/>
              </a:ext>
            </a:extLst>
          </p:cNvPr>
          <p:cNvSpPr>
            <a:spLocks noGrp="1"/>
          </p:cNvSpPr>
          <p:nvPr>
            <p:ph type="ftr" sz="quarter" idx="11"/>
          </p:nvPr>
        </p:nvSpPr>
        <p:spPr/>
        <p:txBody>
          <a:bodyPr/>
          <a:lstStyle/>
          <a:p>
            <a:endParaRPr lang="en-BG"/>
          </a:p>
        </p:txBody>
      </p:sp>
      <p:sp>
        <p:nvSpPr>
          <p:cNvPr id="4" name="Slide Number Placeholder 3">
            <a:extLst>
              <a:ext uri="{FF2B5EF4-FFF2-40B4-BE49-F238E27FC236}">
                <a16:creationId xmlns:a16="http://schemas.microsoft.com/office/drawing/2014/main" id="{26F82E18-FC33-CD45-9A6D-6A3630C35446}"/>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348322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33DDB-EEEA-E241-B3EE-662C0F69F47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G"/>
          </a:p>
        </p:txBody>
      </p:sp>
      <p:sp>
        <p:nvSpPr>
          <p:cNvPr id="3" name="Content Placeholder 2">
            <a:extLst>
              <a:ext uri="{FF2B5EF4-FFF2-40B4-BE49-F238E27FC236}">
                <a16:creationId xmlns:a16="http://schemas.microsoft.com/office/drawing/2014/main" id="{419B4D8A-4054-7143-84DA-8B0BFBE99D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4" name="Text Placeholder 3">
            <a:extLst>
              <a:ext uri="{FF2B5EF4-FFF2-40B4-BE49-F238E27FC236}">
                <a16:creationId xmlns:a16="http://schemas.microsoft.com/office/drawing/2014/main" id="{6BF153E0-5368-7841-B6EA-718685D0BB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8F43448-9D08-7E4B-9DC0-D488942B7DCA}"/>
              </a:ext>
            </a:extLst>
          </p:cNvPr>
          <p:cNvSpPr>
            <a:spLocks noGrp="1"/>
          </p:cNvSpPr>
          <p:nvPr>
            <p:ph type="dt" sz="half" idx="10"/>
          </p:nvPr>
        </p:nvSpPr>
        <p:spPr/>
        <p:txBody>
          <a:bodyPr/>
          <a:lstStyle/>
          <a:p>
            <a:fld id="{BFA5C491-71E0-8844-83C0-7E7E3BB6E6A1}" type="datetimeFigureOut">
              <a:rPr lang="en-BG" smtClean="0"/>
              <a:t>8.09.21</a:t>
            </a:fld>
            <a:endParaRPr lang="en-BG"/>
          </a:p>
        </p:txBody>
      </p:sp>
      <p:sp>
        <p:nvSpPr>
          <p:cNvPr id="6" name="Footer Placeholder 5">
            <a:extLst>
              <a:ext uri="{FF2B5EF4-FFF2-40B4-BE49-F238E27FC236}">
                <a16:creationId xmlns:a16="http://schemas.microsoft.com/office/drawing/2014/main" id="{AEB54C1F-0211-7A4C-A107-A5775B646EDA}"/>
              </a:ext>
            </a:extLst>
          </p:cNvPr>
          <p:cNvSpPr>
            <a:spLocks noGrp="1"/>
          </p:cNvSpPr>
          <p:nvPr>
            <p:ph type="ftr" sz="quarter" idx="11"/>
          </p:nvPr>
        </p:nvSpPr>
        <p:spPr/>
        <p:txBody>
          <a:bodyPr/>
          <a:lstStyle/>
          <a:p>
            <a:endParaRPr lang="en-BG"/>
          </a:p>
        </p:txBody>
      </p:sp>
      <p:sp>
        <p:nvSpPr>
          <p:cNvPr id="7" name="Slide Number Placeholder 6">
            <a:extLst>
              <a:ext uri="{FF2B5EF4-FFF2-40B4-BE49-F238E27FC236}">
                <a16:creationId xmlns:a16="http://schemas.microsoft.com/office/drawing/2014/main" id="{0EF24E38-A43C-0A48-B8A9-B11F0DC9F62B}"/>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1391358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7922-F3C1-A34F-A360-891296DBB6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G"/>
          </a:p>
        </p:txBody>
      </p:sp>
      <p:sp>
        <p:nvSpPr>
          <p:cNvPr id="3" name="Picture Placeholder 2">
            <a:extLst>
              <a:ext uri="{FF2B5EF4-FFF2-40B4-BE49-F238E27FC236}">
                <a16:creationId xmlns:a16="http://schemas.microsoft.com/office/drawing/2014/main" id="{193A3BF5-5AE6-6D4E-98EF-DAFD4F8F12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G"/>
          </a:p>
        </p:txBody>
      </p:sp>
      <p:sp>
        <p:nvSpPr>
          <p:cNvPr id="4" name="Text Placeholder 3">
            <a:extLst>
              <a:ext uri="{FF2B5EF4-FFF2-40B4-BE49-F238E27FC236}">
                <a16:creationId xmlns:a16="http://schemas.microsoft.com/office/drawing/2014/main" id="{39ACAAE6-18AD-C049-8010-98A27BE01D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33EB429-86FF-EA4C-B7C3-4F6840FEFCFB}"/>
              </a:ext>
            </a:extLst>
          </p:cNvPr>
          <p:cNvSpPr>
            <a:spLocks noGrp="1"/>
          </p:cNvSpPr>
          <p:nvPr>
            <p:ph type="dt" sz="half" idx="10"/>
          </p:nvPr>
        </p:nvSpPr>
        <p:spPr/>
        <p:txBody>
          <a:bodyPr/>
          <a:lstStyle/>
          <a:p>
            <a:fld id="{BFA5C491-71E0-8844-83C0-7E7E3BB6E6A1}" type="datetimeFigureOut">
              <a:rPr lang="en-BG" smtClean="0"/>
              <a:t>8.09.21</a:t>
            </a:fld>
            <a:endParaRPr lang="en-BG"/>
          </a:p>
        </p:txBody>
      </p:sp>
      <p:sp>
        <p:nvSpPr>
          <p:cNvPr id="6" name="Footer Placeholder 5">
            <a:extLst>
              <a:ext uri="{FF2B5EF4-FFF2-40B4-BE49-F238E27FC236}">
                <a16:creationId xmlns:a16="http://schemas.microsoft.com/office/drawing/2014/main" id="{0F131E1E-0BDA-C142-95FD-5AAC1400A81C}"/>
              </a:ext>
            </a:extLst>
          </p:cNvPr>
          <p:cNvSpPr>
            <a:spLocks noGrp="1"/>
          </p:cNvSpPr>
          <p:nvPr>
            <p:ph type="ftr" sz="quarter" idx="11"/>
          </p:nvPr>
        </p:nvSpPr>
        <p:spPr/>
        <p:txBody>
          <a:bodyPr/>
          <a:lstStyle/>
          <a:p>
            <a:endParaRPr lang="en-BG"/>
          </a:p>
        </p:txBody>
      </p:sp>
      <p:sp>
        <p:nvSpPr>
          <p:cNvPr id="7" name="Slide Number Placeholder 6">
            <a:extLst>
              <a:ext uri="{FF2B5EF4-FFF2-40B4-BE49-F238E27FC236}">
                <a16:creationId xmlns:a16="http://schemas.microsoft.com/office/drawing/2014/main" id="{88C57AB3-2B30-E94B-8689-8DC07A78075A}"/>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3340477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A2E3A7-229D-2346-9390-74261171E1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G"/>
          </a:p>
        </p:txBody>
      </p:sp>
      <p:sp>
        <p:nvSpPr>
          <p:cNvPr id="3" name="Text Placeholder 2">
            <a:extLst>
              <a:ext uri="{FF2B5EF4-FFF2-40B4-BE49-F238E27FC236}">
                <a16:creationId xmlns:a16="http://schemas.microsoft.com/office/drawing/2014/main" id="{70CF0E9C-A306-AF4F-8B37-8C1EDC8446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4" name="Date Placeholder 3">
            <a:extLst>
              <a:ext uri="{FF2B5EF4-FFF2-40B4-BE49-F238E27FC236}">
                <a16:creationId xmlns:a16="http://schemas.microsoft.com/office/drawing/2014/main" id="{205EDDB7-263F-5049-A87E-65519AE559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5C491-71E0-8844-83C0-7E7E3BB6E6A1}" type="datetimeFigureOut">
              <a:rPr lang="en-BG" smtClean="0"/>
              <a:t>8.09.21</a:t>
            </a:fld>
            <a:endParaRPr lang="en-BG"/>
          </a:p>
        </p:txBody>
      </p:sp>
      <p:sp>
        <p:nvSpPr>
          <p:cNvPr id="5" name="Footer Placeholder 4">
            <a:extLst>
              <a:ext uri="{FF2B5EF4-FFF2-40B4-BE49-F238E27FC236}">
                <a16:creationId xmlns:a16="http://schemas.microsoft.com/office/drawing/2014/main" id="{75567A53-28A4-2840-886A-919B556961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G"/>
          </a:p>
        </p:txBody>
      </p:sp>
      <p:sp>
        <p:nvSpPr>
          <p:cNvPr id="6" name="Slide Number Placeholder 5">
            <a:extLst>
              <a:ext uri="{FF2B5EF4-FFF2-40B4-BE49-F238E27FC236}">
                <a16:creationId xmlns:a16="http://schemas.microsoft.com/office/drawing/2014/main" id="{91BA86A0-26C3-9043-B90D-2AFC44BAE5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264499-73FA-3546-A230-95E3F814E293}" type="slidenum">
              <a:rPr lang="en-BG" smtClean="0"/>
              <a:t>‹#›</a:t>
            </a:fld>
            <a:endParaRPr lang="en-BG"/>
          </a:p>
        </p:txBody>
      </p:sp>
    </p:spTree>
    <p:extLst>
      <p:ext uri="{BB962C8B-B14F-4D97-AF65-F5344CB8AC3E}">
        <p14:creationId xmlns:p14="http://schemas.microsoft.com/office/powerpoint/2010/main" val="14664264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comments" Target="../comments/comment4.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comments" Target="../comments/comment5.xml"/><Relationship Id="rId5" Type="http://schemas.openxmlformats.org/officeDocument/2006/relationships/hyperlink" Target="https://xkcd.com/1172/" TargetMode="Externa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comments" Target="../comments/comment6.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1.jp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jpe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4.svg"/><Relationship Id="rId10" Type="http://schemas.openxmlformats.org/officeDocument/2006/relationships/image" Target="../media/image38.svg"/><Relationship Id="rId4" Type="http://schemas.openxmlformats.org/officeDocument/2006/relationships/image" Target="../media/image33.png"/><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jpeg"/><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8.sv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8.sv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euronatur.org/en/what-we-do/endangered-species/wolf/wolves-in-europe/" TargetMode="External"/><Relationship Id="rId5" Type="http://schemas.openxmlformats.org/officeDocument/2006/relationships/image" Target="../media/image7.jpg"/><Relationship Id="rId4" Type="http://schemas.openxmlformats.org/officeDocument/2006/relationships/image" Target="../media/image6.png"/><Relationship Id="rId9"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hyperlink" Target="https://www.npmjs.com/package/express-openapi-validator" TargetMode="External"/><Relationship Id="rId4" Type="http://schemas.openxmlformats.org/officeDocument/2006/relationships/hyperlink" Target="https://www.npmjs.com/package/express-openapi-validate"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1.jpeg"/><Relationship Id="rId7" Type="http://schemas.openxmlformats.org/officeDocument/2006/relationships/image" Target="../media/image51.svg"/><Relationship Id="rId12"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9.jp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jpeg"/><Relationship Id="rId7"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jpeg"/><Relationship Id="rId7"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www.depechemode.de/lyrics/everything-counts-2/" TargetMode="External"/><Relationship Id="rId7" Type="http://schemas.openxmlformats.org/officeDocument/2006/relationships/image" Target="../media/image61.png"/><Relationship Id="rId12" Type="http://schemas.openxmlformats.org/officeDocument/2006/relationships/image" Target="../media/image38.sv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37.png"/><Relationship Id="rId5" Type="http://schemas.openxmlformats.org/officeDocument/2006/relationships/hyperlink" Target="https://en.wikipedia.org/wiki/Everything_Counts" TargetMode="External"/><Relationship Id="rId10" Type="http://schemas.openxmlformats.org/officeDocument/2006/relationships/image" Target="../media/image36.svg"/><Relationship Id="rId4" Type="http://schemas.openxmlformats.org/officeDocument/2006/relationships/hyperlink" Target="https://www.youtube.com/watch?v=1t-gK-9EIq4" TargetMode="External"/><Relationship Id="rId9" Type="http://schemas.openxmlformats.org/officeDocument/2006/relationships/image" Target="../media/image35.png"/></Relationships>
</file>

<file path=ppt/slides/_rels/slide48.xml.rels><?xml version="1.0" encoding="UTF-8" standalone="yes"?>
<Relationships xmlns="http://schemas.openxmlformats.org/package/2006/relationships"><Relationship Id="rId26" Type="http://schemas.openxmlformats.org/officeDocument/2006/relationships/hyperlink" Target="https://www.depechemode.de/lyrics/everything-counts-2/" TargetMode="External"/><Relationship Id="rId21" Type="http://schemas.openxmlformats.org/officeDocument/2006/relationships/hyperlink" Target="https://openclipart.org/detail/193532/contract" TargetMode="External"/><Relationship Id="rId42" Type="http://schemas.openxmlformats.org/officeDocument/2006/relationships/hyperlink" Target="https://en.wikipedia.org/wiki/Schwarz_Gruppe" TargetMode="External"/><Relationship Id="rId47" Type="http://schemas.openxmlformats.org/officeDocument/2006/relationships/hyperlink" Target="https://www.mongodb.com/brand-resources" TargetMode="External"/><Relationship Id="rId63" Type="http://schemas.openxmlformats.org/officeDocument/2006/relationships/hyperlink" Target="https://openclipart.org/detail/194308/dev-minus" TargetMode="External"/><Relationship Id="rId68" Type="http://schemas.openxmlformats.org/officeDocument/2006/relationships/hyperlink" Target="https://www.euronatur.org/en/what-we-do/endangered-species/wolf/wolves-in-europe/" TargetMode="External"/><Relationship Id="rId84" Type="http://schemas.openxmlformats.org/officeDocument/2006/relationships/hyperlink" Target="https://openclipart.org/detail/26795/siamese-cat" TargetMode="External"/><Relationship Id="rId89" Type="http://schemas.openxmlformats.org/officeDocument/2006/relationships/image" Target="../media/image63.png"/><Relationship Id="rId16" Type="http://schemas.openxmlformats.org/officeDocument/2006/relationships/hyperlink" Target="https://openpracticelibrary.com/practice/contract-first-development/" TargetMode="External"/><Relationship Id="rId11" Type="http://schemas.openxmlformats.org/officeDocument/2006/relationships/hyperlink" Target="https://pactflow.io/blog/why-contract-testing/?utm_source=ossdocs&amp;utm_campaign=convince_me_what_is" TargetMode="External"/><Relationship Id="rId32" Type="http://schemas.openxmlformats.org/officeDocument/2006/relationships/hyperlink" Target="https://de.wikipedia.org/wiki/Datei:Java-Logo.svg" TargetMode="External"/><Relationship Id="rId37" Type="http://schemas.openxmlformats.org/officeDocument/2006/relationships/hyperlink" Target="https://twitter.com/SmartBear/status/914901646848679937" TargetMode="External"/><Relationship Id="rId53" Type="http://schemas.openxmlformats.org/officeDocument/2006/relationships/hyperlink" Target="https://pixabay.com/illustrations/group-discussion-human-personal-1962592/" TargetMode="External"/><Relationship Id="rId58" Type="http://schemas.openxmlformats.org/officeDocument/2006/relationships/hyperlink" Target="https://openclipart.org/detail/188650/search-ideogram" TargetMode="External"/><Relationship Id="rId74" Type="http://schemas.openxmlformats.org/officeDocument/2006/relationships/hyperlink" Target="https://facts.net/nature/animals/wolf-facts/" TargetMode="External"/><Relationship Id="rId79" Type="http://schemas.openxmlformats.org/officeDocument/2006/relationships/hyperlink" Target="https://i.pinimg.com/originals/3c/1c/3d/3c1c3d238f290b47d4fdaa054c3d9616.jpg" TargetMode="External"/><Relationship Id="rId5" Type="http://schemas.openxmlformats.org/officeDocument/2006/relationships/hyperlink" Target="https://swagger.io/specification/" TargetMode="External"/><Relationship Id="rId14" Type="http://schemas.openxmlformats.org/officeDocument/2006/relationships/hyperlink" Target="https://springframework.guru/using-swagger-request-validator-to-validate-spring-cloud-contracts/" TargetMode="External"/><Relationship Id="rId22" Type="http://schemas.openxmlformats.org/officeDocument/2006/relationships/hyperlink" Target="https://apievangelist.com/2019/07/15/what-is-an-api-contract/" TargetMode="External"/><Relationship Id="rId27" Type="http://schemas.openxmlformats.org/officeDocument/2006/relationships/hyperlink" Target="https://www.youtube.com/watch?v=1t-gK-9EIq4" TargetMode="External"/><Relationship Id="rId30" Type="http://schemas.openxmlformats.org/officeDocument/2006/relationships/hyperlink" Target="https://www.npmjs.com/package/express-openapi-validate" TargetMode="External"/><Relationship Id="rId35" Type="http://schemas.openxmlformats.org/officeDocument/2006/relationships/hyperlink" Target="https://spring.io/trademarks" TargetMode="External"/><Relationship Id="rId43" Type="http://schemas.openxmlformats.org/officeDocument/2006/relationships/hyperlink" Target="https://en.wikipedia.org/wiki/BBC" TargetMode="External"/><Relationship Id="rId48" Type="http://schemas.openxmlformats.org/officeDocument/2006/relationships/hyperlink" Target="http://clipart-library.com/clip-art/214-2149139_engineer-clipart-construction-plan-blue-safety-icon-png.htm" TargetMode="External"/><Relationship Id="rId56" Type="http://schemas.openxmlformats.org/officeDocument/2006/relationships/hyperlink" Target="http://clipart-library.com/clipart/lego-clipart-57.htm" TargetMode="External"/><Relationship Id="rId64" Type="http://schemas.openxmlformats.org/officeDocument/2006/relationships/hyperlink" Target="https://openclipart.org/detail/275842/sisyphus-overcoming-silhouette" TargetMode="External"/><Relationship Id="rId69" Type="http://schemas.openxmlformats.org/officeDocument/2006/relationships/hyperlink" Target="http://www.wolfmatters.org/wolf-facts.html" TargetMode="External"/><Relationship Id="rId77" Type="http://schemas.openxmlformats.org/officeDocument/2006/relationships/hyperlink" Target="https://www.duunddastier.de/wp-content/uploads/2018/09/Wolf_Titelthema_c_Fotolia_DUDT-3-18_Beitragsbild.jpg" TargetMode="External"/><Relationship Id="rId8" Type="http://schemas.openxmlformats.org/officeDocument/2006/relationships/hyperlink" Target="https://swagger.io/blog/api-design/design-first-or-code-first-api-development/" TargetMode="External"/><Relationship Id="rId51" Type="http://schemas.openxmlformats.org/officeDocument/2006/relationships/hyperlink" Target="https://openclipart.org/detail/188833/document-pictogram" TargetMode="External"/><Relationship Id="rId72" Type="http://schemas.openxmlformats.org/officeDocument/2006/relationships/hyperlink" Target="https://onekindplanet.org/animal/wolf-grey/" TargetMode="External"/><Relationship Id="rId80" Type="http://schemas.openxmlformats.org/officeDocument/2006/relationships/hyperlink" Target="https://i.pinimg.com/736x/6d/9f/53/6d9f5334e36f1ee02c73660a8247d185.jpg" TargetMode="External"/><Relationship Id="rId85" Type="http://schemas.openxmlformats.org/officeDocument/2006/relationships/hyperlink" Target="https://openclipart.org/detail/313039/german-shepherd-sketch" TargetMode="External"/><Relationship Id="rId3" Type="http://schemas.openxmlformats.org/officeDocument/2006/relationships/image" Target="../media/image1.jpeg"/><Relationship Id="rId12" Type="http://schemas.openxmlformats.org/officeDocument/2006/relationships/hyperlink" Target="https://www.atlassian.com/blog/technology/spec-first-api-development" TargetMode="External"/><Relationship Id="rId17" Type="http://schemas.openxmlformats.org/officeDocument/2006/relationships/hyperlink" Target="https://link.springer.com/chapter/10.1007/978-3-540-71289-3_2" TargetMode="External"/><Relationship Id="rId25" Type="http://schemas.openxmlformats.org/officeDocument/2006/relationships/hyperlink" Target="https://smartbear.com/blog/embracing-an-api-design-first-approach/" TargetMode="External"/><Relationship Id="rId33" Type="http://schemas.openxmlformats.org/officeDocument/2006/relationships/hyperlink" Target="https://en.wikipedia.org/wiki/TypeScript#/media/File:Typescript_logo_2020.svg" TargetMode="External"/><Relationship Id="rId38" Type="http://schemas.openxmlformats.org/officeDocument/2006/relationships/hyperlink" Target="https://www.teepublic.com/de/t-shirt/12045954-i-turn-ipa-into-api-coding" TargetMode="External"/><Relationship Id="rId46" Type="http://schemas.openxmlformats.org/officeDocument/2006/relationships/hyperlink" Target="https://www.docker.com/company/newsroom/media-resources" TargetMode="External"/><Relationship Id="rId59" Type="http://schemas.openxmlformats.org/officeDocument/2006/relationships/hyperlink" Target="https://openclipart.org/detail/190964/design" TargetMode="External"/><Relationship Id="rId67" Type="http://schemas.openxmlformats.org/officeDocument/2006/relationships/hyperlink" Target="https://openclipart.org/detail/305632/beer-and-barley" TargetMode="External"/><Relationship Id="rId20" Type="http://schemas.openxmlformats.org/officeDocument/2006/relationships/hyperlink" Target="https://xkcd.com/1172/" TargetMode="External"/><Relationship Id="rId41" Type="http://schemas.openxmlformats.org/officeDocument/2006/relationships/hyperlink" Target="https://openclipart.org/detail/104323/integrated-development-environment" TargetMode="External"/><Relationship Id="rId54" Type="http://schemas.openxmlformats.org/officeDocument/2006/relationships/hyperlink" Target="https://www.openapis.org/wp-content/uploads/sites/3/2016/10/OpenAPI_Pantone.png" TargetMode="External"/><Relationship Id="rId62" Type="http://schemas.openxmlformats.org/officeDocument/2006/relationships/hyperlink" Target="https://openclipart.org/detail/250266/cruz" TargetMode="External"/><Relationship Id="rId70" Type="http://schemas.openxmlformats.org/officeDocument/2006/relationships/hyperlink" Target="https://www.nathab.com/blog/8-incredible-wolf-facts-everyone-should-know/" TargetMode="External"/><Relationship Id="rId75" Type="http://schemas.openxmlformats.org/officeDocument/2006/relationships/hyperlink" Target="https://openclipart.org/detail/276597/brain-profile-line-art" TargetMode="External"/><Relationship Id="rId83" Type="http://schemas.openxmlformats.org/officeDocument/2006/relationships/hyperlink" Target="https://openclipart.org/detail/124147/wolf-3" TargetMode="External"/><Relationship Id="rId88"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hyperlink" Target="https://swagger.io/resources/articles/adopting-an-api-first-approach/" TargetMode="External"/><Relationship Id="rId15" Type="http://schemas.openxmlformats.org/officeDocument/2006/relationships/hyperlink" Target="https://springframework.guru/using-spring-cloud-contract-for-consumer-driven-contracts/" TargetMode="External"/><Relationship Id="rId23" Type="http://schemas.openxmlformats.org/officeDocument/2006/relationships/hyperlink" Target="https://apisyouwonthate.com/blog/api-design-first-vs-code-first" TargetMode="External"/><Relationship Id="rId28" Type="http://schemas.openxmlformats.org/officeDocument/2006/relationships/hyperlink" Target="https://en.wikipedia.org/wiki/Everything_Counts" TargetMode="External"/><Relationship Id="rId36" Type="http://schemas.openxmlformats.org/officeDocument/2006/relationships/hyperlink" Target="https://angular.io/presskit" TargetMode="External"/><Relationship Id="rId49" Type="http://schemas.openxmlformats.org/officeDocument/2006/relationships/hyperlink" Target="http://clipart-library.com/clip-art/light-bulb-clipart-transparent-12.htm" TargetMode="External"/><Relationship Id="rId57" Type="http://schemas.openxmlformats.org/officeDocument/2006/relationships/hyperlink" Target="https://openclipart.org/detail/237996/package" TargetMode="External"/><Relationship Id="rId10" Type="http://schemas.openxmlformats.org/officeDocument/2006/relationships/hyperlink" Target="https://docs.pact.io/faq/convinceme/" TargetMode="External"/><Relationship Id="rId31" Type="http://schemas.openxmlformats.org/officeDocument/2006/relationships/hyperlink" Target="https://www.npmjs.com/package/express-openapi-validator" TargetMode="External"/><Relationship Id="rId44" Type="http://schemas.openxmlformats.org/officeDocument/2006/relationships/hyperlink" Target="https://www.twilio.com/company/brand" TargetMode="External"/><Relationship Id="rId52" Type="http://schemas.openxmlformats.org/officeDocument/2006/relationships/hyperlink" Target="https://openclipart.org/detail/320714/man-in-business-suit" TargetMode="External"/><Relationship Id="rId60" Type="http://schemas.openxmlformats.org/officeDocument/2006/relationships/hyperlink" Target="https://en.wikipedia.org/wiki/Swagger_(software)#/media/File:Swagger-logo.png" TargetMode="External"/><Relationship Id="rId65" Type="http://schemas.openxmlformats.org/officeDocument/2006/relationships/hyperlink" Target="https://openclipart.org/detail/307282/shaking-hands-silhouette" TargetMode="External"/><Relationship Id="rId73" Type="http://schemas.openxmlformats.org/officeDocument/2006/relationships/hyperlink" Target="https://www.factretriever.com/wolves-facts" TargetMode="External"/><Relationship Id="rId78" Type="http://schemas.openxmlformats.org/officeDocument/2006/relationships/hyperlink" Target="https://www.animalsprints.com/p/491/gray-timber-wolf-pair-canis-lupus-bozeman-area-7992771.jpg" TargetMode="External"/><Relationship Id="rId81" Type="http://schemas.openxmlformats.org/officeDocument/2006/relationships/hyperlink" Target="https://howlingforjustice.files.wordpress.com/2011/09/howling-wolf-1.jpg?w=584" TargetMode="External"/><Relationship Id="rId86" Type="http://schemas.openxmlformats.org/officeDocument/2006/relationships/hyperlink" Target="https://www.oreilly.com/library/view/head-first-java/0596009208/" TargetMode="External"/><Relationship Id="rId4" Type="http://schemas.openxmlformats.org/officeDocument/2006/relationships/hyperlink" Target="https://swagger.io/" TargetMode="External"/><Relationship Id="rId9" Type="http://schemas.openxmlformats.org/officeDocument/2006/relationships/hyperlink" Target="https://openapi-generator.tech/" TargetMode="External"/><Relationship Id="rId13" Type="http://schemas.openxmlformats.org/officeDocument/2006/relationships/hyperlink" Target="https://springframework.guru/defining-spring-cloud-contracts-in-open-api/" TargetMode="External"/><Relationship Id="rId18" Type="http://schemas.openxmlformats.org/officeDocument/2006/relationships/hyperlink" Target="https://dzone.com/articles/an-api-first-development-approach-1" TargetMode="External"/><Relationship Id="rId39" Type="http://schemas.openxmlformats.org/officeDocument/2006/relationships/hyperlink" Target="https://openclipart.org/" TargetMode="External"/><Relationship Id="rId34" Type="http://schemas.openxmlformats.org/officeDocument/2006/relationships/hyperlink" Target="https://commons.wikimedia.org/wiki/File:JavaScript-logo.png" TargetMode="External"/><Relationship Id="rId50" Type="http://schemas.openxmlformats.org/officeDocument/2006/relationships/hyperlink" Target="https://openclipart.org/detail/237988/file" TargetMode="External"/><Relationship Id="rId55" Type="http://schemas.openxmlformats.org/officeDocument/2006/relationships/hyperlink" Target="https://openapi-generator.tech/img/mono-logo.svg" TargetMode="External"/><Relationship Id="rId76" Type="http://schemas.openxmlformats.org/officeDocument/2006/relationships/hyperlink" Target="http://clipart-library.com/clip-art/308-3080052_freetoedit-silhouette-art-night-sky-moon-disney-wolf.htm" TargetMode="External"/><Relationship Id="rId7" Type="http://schemas.openxmlformats.org/officeDocument/2006/relationships/hyperlink" Target="https://swagger.io/docs/specification/about/" TargetMode="External"/><Relationship Id="rId71" Type="http://schemas.openxmlformats.org/officeDocument/2006/relationships/hyperlink" Target="https://www.treehugger.com/wolf-facts-5120321" TargetMode="External"/><Relationship Id="rId2" Type="http://schemas.openxmlformats.org/officeDocument/2006/relationships/notesSlide" Target="../notesSlides/notesSlide39.xml"/><Relationship Id="rId29" Type="http://schemas.openxmlformats.org/officeDocument/2006/relationships/hyperlink" Target="https://github.com/npm/logos/blob/master/npm%20logo/npm-logo-red.png" TargetMode="External"/><Relationship Id="rId24" Type="http://schemas.openxmlformats.org/officeDocument/2006/relationships/hyperlink" Target="https://www.visual-paradigm.com/guide/development/code-first-vs-design-first" TargetMode="External"/><Relationship Id="rId40" Type="http://schemas.openxmlformats.org/officeDocument/2006/relationships/hyperlink" Target="http://clipart-library.com/" TargetMode="External"/><Relationship Id="rId45" Type="http://schemas.openxmlformats.org/officeDocument/2006/relationships/hyperlink" Target="http://clipart-library.com/clipart/377169.htm" TargetMode="External"/><Relationship Id="rId66" Type="http://schemas.openxmlformats.org/officeDocument/2006/relationships/hyperlink" Target="https://openclipart.org/detail/215760/simple-gear" TargetMode="External"/><Relationship Id="rId87" Type="http://schemas.openxmlformats.org/officeDocument/2006/relationships/hyperlink" Target="https://www.oreilly.com/library/view/head-first-design/0596007124/" TargetMode="External"/><Relationship Id="rId61" Type="http://schemas.openxmlformats.org/officeDocument/2006/relationships/hyperlink" Target="http://clipart-library.com/clipart/agreement-cliparts_14.htm" TargetMode="External"/><Relationship Id="rId82"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19" Type="http://schemas.openxmlformats.org/officeDocument/2006/relationships/hyperlink" Target="https://medium.com/better-practices/api-first-software-development-for-modern-organizations-fdbfba9a66d3"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comments" Target="../comments/commen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8" Type="http://schemas.openxmlformats.org/officeDocument/2006/relationships/hyperlink" Target="https://linktr.ee/atkuzmanov" TargetMode="External"/><Relationship Id="rId13" Type="http://schemas.openxmlformats.org/officeDocument/2006/relationships/image" Target="../media/image68.png"/><Relationship Id="rId18" Type="http://schemas.openxmlformats.org/officeDocument/2006/relationships/image" Target="../media/image3.png"/><Relationship Id="rId3" Type="http://schemas.openxmlformats.org/officeDocument/2006/relationships/image" Target="../media/image2.emf"/><Relationship Id="rId7" Type="http://schemas.openxmlformats.org/officeDocument/2006/relationships/hyperlink" Target="https://twitter.com/atkuzmanov" TargetMode="External"/><Relationship Id="rId12" Type="http://schemas.openxmlformats.org/officeDocument/2006/relationships/image" Target="../media/image67.png"/><Relationship Id="rId17" Type="http://schemas.openxmlformats.org/officeDocument/2006/relationships/hyperlink" Target="https://www.jobs.bg/company/291782" TargetMode="External"/><Relationship Id="rId2" Type="http://schemas.openxmlformats.org/officeDocument/2006/relationships/image" Target="../media/image1.jpeg"/><Relationship Id="rId16" Type="http://schemas.openxmlformats.org/officeDocument/2006/relationships/hyperlink" Target="https://bg.it.schwarz/career" TargetMode="External"/><Relationship Id="rId1" Type="http://schemas.openxmlformats.org/officeDocument/2006/relationships/slideLayout" Target="../slideLayouts/slideLayout1.xml"/><Relationship Id="rId6" Type="http://schemas.openxmlformats.org/officeDocument/2006/relationships/hyperlink" Target="https://www.linkedin.com/in/atkuzmanov/" TargetMode="External"/><Relationship Id="rId11" Type="http://schemas.openxmlformats.org/officeDocument/2006/relationships/image" Target="../media/image66.png"/><Relationship Id="rId5" Type="http://schemas.openxmlformats.org/officeDocument/2006/relationships/hyperlink" Target="https://github.com/atkuzmanov" TargetMode="External"/><Relationship Id="rId15" Type="http://schemas.openxmlformats.org/officeDocument/2006/relationships/image" Target="../media/image70.png"/><Relationship Id="rId10" Type="http://schemas.openxmlformats.org/officeDocument/2006/relationships/image" Target="../media/image65.jpg"/><Relationship Id="rId4" Type="http://schemas.openxmlformats.org/officeDocument/2006/relationships/image" Target="../media/image64.png"/><Relationship Id="rId9" Type="http://schemas.openxmlformats.org/officeDocument/2006/relationships/hyperlink" Target="https://atkuzmanov.wordpress.com/" TargetMode="External"/><Relationship Id="rId14" Type="http://schemas.openxmlformats.org/officeDocument/2006/relationships/image" Target="../media/image69.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comments" Target="../comments/comment3.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69447"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r>
              <a:rPr lang="en-GB" sz="3200" dirty="0">
                <a:latin typeface="Arial" panose="020B0604020202020204" pitchFamily="34" charset="0"/>
                <a:cs typeface="Arial" panose="020B0604020202020204" pitchFamily="34" charset="0"/>
              </a:rPr>
              <a:t>API-first! </a:t>
            </a:r>
          </a:p>
          <a:p>
            <a:r>
              <a:rPr lang="en-GB" sz="3200" dirty="0">
                <a:latin typeface="Arial" panose="020B0604020202020204" pitchFamily="34" charset="0"/>
                <a:cs typeface="Arial" panose="020B0604020202020204" pitchFamily="34" charset="0"/>
              </a:rPr>
              <a:t>Contract-first! </a:t>
            </a:r>
          </a:p>
          <a:p>
            <a:r>
              <a:rPr lang="en-GB" sz="3200" dirty="0">
                <a:latin typeface="Arial" panose="020B0604020202020204" pitchFamily="34" charset="0"/>
                <a:cs typeface="Arial" panose="020B0604020202020204" pitchFamily="34" charset="0"/>
              </a:rPr>
              <a:t>Make API development great again!</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pic>
        <p:nvPicPr>
          <p:cNvPr id="20" name="Picture 19" descr="A picture containing logo&#10;&#10;Description automatically generated">
            <a:extLst>
              <a:ext uri="{FF2B5EF4-FFF2-40B4-BE49-F238E27FC236}">
                <a16:creationId xmlns:a16="http://schemas.microsoft.com/office/drawing/2014/main" id="{DE835BB6-D364-6047-9E16-EEDE242D71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613" y="61125"/>
            <a:ext cx="1651042" cy="2021485"/>
          </a:xfrm>
          <a:prstGeom prst="rect">
            <a:avLst/>
          </a:prstGeom>
        </p:spPr>
      </p:pic>
    </p:spTree>
    <p:extLst>
      <p:ext uri="{BB962C8B-B14F-4D97-AF65-F5344CB8AC3E}">
        <p14:creationId xmlns:p14="http://schemas.microsoft.com/office/powerpoint/2010/main" val="3738262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DESIGN FIRST DEVELOPMENT VS. CODE FIRST DEVELOPMENT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Design First vs. Code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10</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dirty="0">
              <a:latin typeface="Arial" panose="020B0604020202020204" pitchFamily="34" charset="0"/>
              <a:cs typeface="Arial" panose="020B0604020202020204" pitchFamily="34" charset="0"/>
            </a:endParaRPr>
          </a:p>
        </p:txBody>
      </p:sp>
      <p:sp>
        <p:nvSpPr>
          <p:cNvPr id="5" name="Cloud Callout 4">
            <a:extLst>
              <a:ext uri="{FF2B5EF4-FFF2-40B4-BE49-F238E27FC236}">
                <a16:creationId xmlns:a16="http://schemas.microsoft.com/office/drawing/2014/main" id="{59C7FDB2-1AE1-B24F-8993-8A9E2BE237A4}"/>
              </a:ext>
            </a:extLst>
          </p:cNvPr>
          <p:cNvSpPr/>
          <p:nvPr/>
        </p:nvSpPr>
        <p:spPr>
          <a:xfrm>
            <a:off x="8495316" y="2187245"/>
            <a:ext cx="3554061" cy="1796221"/>
          </a:xfrm>
          <a:prstGeom prst="cloudCallout">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latin typeface="Arial" panose="020B0604020202020204" pitchFamily="34" charset="0"/>
                <a:cs typeface="Arial" panose="020B0604020202020204" pitchFamily="34" charset="0"/>
              </a:rPr>
              <a:t>We will write docs ”</a:t>
            </a:r>
            <a:r>
              <a:rPr lang="en-GB" sz="1600" b="1" i="1" u="sng" dirty="0">
                <a:solidFill>
                  <a:sysClr val="windowText" lastClr="000000"/>
                </a:solidFill>
                <a:latin typeface="Arial" panose="020B0604020202020204" pitchFamily="34" charset="0"/>
                <a:cs typeface="Arial" panose="020B0604020202020204" pitchFamily="34" charset="0"/>
              </a:rPr>
              <a:t>when we have time</a:t>
            </a:r>
            <a:r>
              <a:rPr lang="en-GB" sz="1600" dirty="0">
                <a:solidFill>
                  <a:sysClr val="windowText" lastClr="000000"/>
                </a:solidFill>
                <a:latin typeface="Arial" panose="020B0604020202020204" pitchFamily="34" charset="0"/>
                <a:cs typeface="Arial" panose="020B0604020202020204" pitchFamily="34" charset="0"/>
              </a:rPr>
              <a:t>”… almost definitely for sure… </a:t>
            </a:r>
            <a:r>
              <a:rPr lang="en-GB" sz="1600" b="1" i="1" u="sng" dirty="0">
                <a:solidFill>
                  <a:sysClr val="windowText" lastClr="000000"/>
                </a:solidFill>
                <a:latin typeface="Arial" panose="020B0604020202020204" pitchFamily="34" charset="0"/>
                <a:cs typeface="Arial" panose="020B0604020202020204" pitchFamily="34" charset="0"/>
              </a:rPr>
              <a:t>maybe</a:t>
            </a:r>
            <a:r>
              <a:rPr lang="en-GB" sz="1600" dirty="0">
                <a:solidFill>
                  <a:sysClr val="windowText" lastClr="000000"/>
                </a:solidFill>
                <a:latin typeface="Arial" panose="020B0604020202020204" pitchFamily="34" charset="0"/>
                <a:cs typeface="Arial" panose="020B0604020202020204" pitchFamily="34" charset="0"/>
              </a:rPr>
              <a:t>…“</a:t>
            </a:r>
          </a:p>
        </p:txBody>
      </p:sp>
      <p:sp>
        <p:nvSpPr>
          <p:cNvPr id="15" name="Cloud Callout 14">
            <a:extLst>
              <a:ext uri="{FF2B5EF4-FFF2-40B4-BE49-F238E27FC236}">
                <a16:creationId xmlns:a16="http://schemas.microsoft.com/office/drawing/2014/main" id="{D502D7DB-8785-7B43-AE8F-F512F6FCB8AA}"/>
              </a:ext>
            </a:extLst>
          </p:cNvPr>
          <p:cNvSpPr/>
          <p:nvPr/>
        </p:nvSpPr>
        <p:spPr>
          <a:xfrm>
            <a:off x="8557906" y="700767"/>
            <a:ext cx="2263723" cy="1486478"/>
          </a:xfrm>
          <a:prstGeom prst="cloudCallout">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latin typeface="Arial" panose="020B0604020202020204" pitchFamily="34" charset="0"/>
                <a:cs typeface="Arial" panose="020B0604020202020204" pitchFamily="34" charset="0"/>
              </a:rPr>
              <a:t>“Code-first and </a:t>
            </a:r>
            <a:r>
              <a:rPr lang="en-GB" sz="1600" b="1" i="1" u="sng" dirty="0">
                <a:solidFill>
                  <a:sysClr val="windowText" lastClr="000000"/>
                </a:solidFill>
                <a:latin typeface="Arial" panose="020B0604020202020204" pitchFamily="34" charset="0"/>
                <a:cs typeface="Arial" panose="020B0604020202020204" pitchFamily="34" charset="0"/>
              </a:rPr>
              <a:t>meh </a:t>
            </a:r>
            <a:r>
              <a:rPr lang="en-GB" sz="1600" dirty="0">
                <a:solidFill>
                  <a:sysClr val="windowText" lastClr="000000"/>
                </a:solidFill>
                <a:latin typeface="Arial" panose="020B0604020202020204" pitchFamily="34" charset="0"/>
                <a:cs typeface="Arial" panose="020B0604020202020204" pitchFamily="34" charset="0"/>
              </a:rPr>
              <a:t>docs later…“</a:t>
            </a:r>
          </a:p>
        </p:txBody>
      </p:sp>
      <p:cxnSp>
        <p:nvCxnSpPr>
          <p:cNvPr id="19" name="Straight Connector 18">
            <a:extLst>
              <a:ext uri="{FF2B5EF4-FFF2-40B4-BE49-F238E27FC236}">
                <a16:creationId xmlns:a16="http://schemas.microsoft.com/office/drawing/2014/main" id="{03DCCB19-CE3F-BE4A-928C-A1A5795798F9}"/>
              </a:ext>
            </a:extLst>
          </p:cNvPr>
          <p:cNvCxnSpPr>
            <a:cxnSpLocks/>
          </p:cNvCxnSpPr>
          <p:nvPr/>
        </p:nvCxnSpPr>
        <p:spPr>
          <a:xfrm>
            <a:off x="142622" y="4225061"/>
            <a:ext cx="1190675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6A2DF81-0AFB-8846-9B73-49068156EE56}"/>
              </a:ext>
            </a:extLst>
          </p:cNvPr>
          <p:cNvPicPr>
            <a:picLocks noChangeAspect="1"/>
          </p:cNvPicPr>
          <p:nvPr/>
        </p:nvPicPr>
        <p:blipFill>
          <a:blip r:embed="rId4"/>
          <a:stretch>
            <a:fillRect/>
          </a:stretch>
        </p:blipFill>
        <p:spPr>
          <a:xfrm>
            <a:off x="142621" y="1154787"/>
            <a:ext cx="8415285" cy="2553892"/>
          </a:xfrm>
          <a:prstGeom prst="rect">
            <a:avLst/>
          </a:prstGeom>
        </p:spPr>
      </p:pic>
      <p:pic>
        <p:nvPicPr>
          <p:cNvPr id="14" name="Picture 13">
            <a:extLst>
              <a:ext uri="{FF2B5EF4-FFF2-40B4-BE49-F238E27FC236}">
                <a16:creationId xmlns:a16="http://schemas.microsoft.com/office/drawing/2014/main" id="{2F6743C3-E139-8D4F-A597-EC336A223279}"/>
              </a:ext>
            </a:extLst>
          </p:cNvPr>
          <p:cNvPicPr>
            <a:picLocks noChangeAspect="1"/>
          </p:cNvPicPr>
          <p:nvPr/>
        </p:nvPicPr>
        <p:blipFill>
          <a:blip r:embed="rId5"/>
          <a:stretch>
            <a:fillRect/>
          </a:stretch>
        </p:blipFill>
        <p:spPr>
          <a:xfrm>
            <a:off x="142621" y="4722873"/>
            <a:ext cx="9419509" cy="1655834"/>
          </a:xfrm>
          <a:prstGeom prst="rect">
            <a:avLst/>
          </a:prstGeom>
        </p:spPr>
      </p:pic>
      <p:sp>
        <p:nvSpPr>
          <p:cNvPr id="16" name="TextBox 15">
            <a:extLst>
              <a:ext uri="{FF2B5EF4-FFF2-40B4-BE49-F238E27FC236}">
                <a16:creationId xmlns:a16="http://schemas.microsoft.com/office/drawing/2014/main" id="{A2FF40D4-568D-364A-99E5-2BC3F36D80CF}"/>
              </a:ext>
            </a:extLst>
          </p:cNvPr>
          <p:cNvSpPr txBox="1"/>
          <p:nvPr/>
        </p:nvSpPr>
        <p:spPr>
          <a:xfrm>
            <a:off x="97327" y="3543710"/>
            <a:ext cx="1715833" cy="738664"/>
          </a:xfrm>
          <a:prstGeom prst="rect">
            <a:avLst/>
          </a:prstGeom>
          <a:noFill/>
        </p:spPr>
        <p:txBody>
          <a:bodyPr wrap="square" rtlCol="0">
            <a:spAutoFit/>
          </a:bodyPr>
          <a:lstStyle/>
          <a:p>
            <a:pPr algn="ctr"/>
            <a:r>
              <a:rPr lang="en-GB" sz="4200" b="1" dirty="0"/>
              <a:t>{Code}</a:t>
            </a:r>
          </a:p>
        </p:txBody>
      </p:sp>
      <p:sp>
        <p:nvSpPr>
          <p:cNvPr id="17" name="TextBox 16">
            <a:extLst>
              <a:ext uri="{FF2B5EF4-FFF2-40B4-BE49-F238E27FC236}">
                <a16:creationId xmlns:a16="http://schemas.microsoft.com/office/drawing/2014/main" id="{06B2059D-76B8-A64E-892B-2DDBE4E23B1D}"/>
              </a:ext>
            </a:extLst>
          </p:cNvPr>
          <p:cNvSpPr txBox="1"/>
          <p:nvPr/>
        </p:nvSpPr>
        <p:spPr>
          <a:xfrm>
            <a:off x="97327" y="4107140"/>
            <a:ext cx="1328654" cy="738664"/>
          </a:xfrm>
          <a:prstGeom prst="rect">
            <a:avLst/>
          </a:prstGeom>
          <a:noFill/>
        </p:spPr>
        <p:txBody>
          <a:bodyPr wrap="square" rtlCol="0">
            <a:spAutoFit/>
          </a:bodyPr>
          <a:lstStyle/>
          <a:p>
            <a:pPr algn="ctr"/>
            <a:r>
              <a:rPr lang="en-GB" sz="4200" b="1" dirty="0"/>
              <a:t>{API}</a:t>
            </a:r>
          </a:p>
        </p:txBody>
      </p:sp>
    </p:spTree>
    <p:extLst>
      <p:ext uri="{BB962C8B-B14F-4D97-AF65-F5344CB8AC3E}">
        <p14:creationId xmlns:p14="http://schemas.microsoft.com/office/powerpoint/2010/main" val="326923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3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3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a:latin typeface="Arial" panose="020B0604020202020204" pitchFamily="34" charset="0"/>
                <a:cs typeface="Arial" panose="020B0604020202020204" pitchFamily="34" charset="0"/>
              </a:rPr>
              <a:t>Api first approach</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4039927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WHY API FIRST?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API first approach</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12</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There are several benefits for choosing this approach that potentially outweigh delaying your time-to-market.</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Earlier validation:</a:t>
            </a:r>
            <a:r>
              <a:rPr lang="en-GB" sz="1800" dirty="0">
                <a:latin typeface="Arial" panose="020B0604020202020204" pitchFamily="34" charset="0"/>
                <a:cs typeface="Arial" panose="020B0604020202020204" pitchFamily="34" charset="0"/>
              </a:rPr>
              <a:t> early feedback allows the team to adapt to new inputs while the cost is still low.</a:t>
            </a:r>
          </a:p>
          <a:p>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Clear abstraction layer:</a:t>
            </a:r>
            <a:r>
              <a:rPr lang="en-GB" sz="1800" dirty="0">
                <a:latin typeface="Arial" panose="020B0604020202020204" pitchFamily="34" charset="0"/>
                <a:cs typeface="Arial" panose="020B0604020202020204" pitchFamily="34" charset="0"/>
              </a:rPr>
              <a:t> showing only the necessary details to the intended user hides internal complexity. </a:t>
            </a:r>
          </a:p>
          <a:p>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Decoupling dependencies:</a:t>
            </a:r>
            <a:r>
              <a:rPr lang="en-GB" sz="1800" dirty="0">
                <a:latin typeface="Arial" panose="020B0604020202020204" pitchFamily="34" charset="0"/>
                <a:cs typeface="Arial" panose="020B0604020202020204" pitchFamily="34" charset="0"/>
              </a:rPr>
              <a:t> by having a contract between services, work can progress in parallel, independent of other teams.</a:t>
            </a: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Ensures the quality, predictability, and stability:</a:t>
            </a:r>
            <a:r>
              <a:rPr lang="en-GB" sz="1800" dirty="0">
                <a:latin typeface="Arial" panose="020B0604020202020204" pitchFamily="34" charset="0"/>
                <a:cs typeface="Arial" panose="020B0604020202020204" pitchFamily="34" charset="0"/>
              </a:rPr>
              <a:t> to withstand web clients, mobile users, SAAS software and other developers.</a:t>
            </a:r>
          </a:p>
          <a:p>
            <a:endParaRPr lang="en-GB" sz="1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E27F15B-4A6E-B846-AC3C-2107A3D0B03D}"/>
              </a:ext>
            </a:extLst>
          </p:cNvPr>
          <p:cNvSpPr txBox="1"/>
          <p:nvPr/>
        </p:nvSpPr>
        <p:spPr>
          <a:xfrm>
            <a:off x="10684476" y="148308"/>
            <a:ext cx="1328654" cy="707886"/>
          </a:xfrm>
          <a:prstGeom prst="rect">
            <a:avLst/>
          </a:prstGeom>
          <a:noFill/>
        </p:spPr>
        <p:txBody>
          <a:bodyPr wrap="square" rtlCol="0">
            <a:spAutoFit/>
          </a:bodyPr>
          <a:lstStyle/>
          <a:p>
            <a:pPr algn="ctr"/>
            <a:r>
              <a:rPr lang="en-GB" sz="4000" b="1" dirty="0"/>
              <a:t>{API}</a:t>
            </a:r>
          </a:p>
        </p:txBody>
      </p:sp>
    </p:spTree>
    <p:extLst>
      <p:ext uri="{BB962C8B-B14F-4D97-AF65-F5344CB8AC3E}">
        <p14:creationId xmlns:p14="http://schemas.microsoft.com/office/powerpoint/2010/main" val="146860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 calcmode="lin" valueType="num">
                                      <p:cBhvr additive="base">
                                        <p:cTn id="25"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anim calcmode="lin" valueType="num">
                                      <p:cBhvr additive="base">
                                        <p:cTn id="31"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
                                            <p:txEl>
                                              <p:pRg st="10" end="10"/>
                                            </p:txEl>
                                          </p:spTgt>
                                        </p:tgtEl>
                                        <p:attrNameLst>
                                          <p:attrName>style.visibility</p:attrName>
                                        </p:attrNameLst>
                                      </p:cBhvr>
                                      <p:to>
                                        <p:strVal val="visible"/>
                                      </p:to>
                                    </p:set>
                                    <p:anim calcmode="lin" valueType="num">
                                      <p:cBhvr additive="base">
                                        <p:cTn id="37" dur="300" fill="hold"/>
                                        <p:tgtEl>
                                          <p:spTgt spid="12">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2">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REAL WORLD EXAMPLES</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API first approach</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13</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Twilio’s unique API-first cloud platform is tailor-made to support an ecosystem of partners that are differentiated by the innovations they deliver for their customers. - Ron Huddleston, Twilio</a:t>
            </a:r>
          </a:p>
          <a:p>
            <a:pPr marL="0" indent="0">
              <a:buNone/>
            </a:pPr>
            <a:endParaRPr lang="en-GB" sz="1800" b="1" i="1" dirty="0">
              <a:latin typeface="Arial" panose="020B0604020202020204" pitchFamily="34" charset="0"/>
              <a:cs typeface="Arial" panose="020B0604020202020204" pitchFamily="34" charset="0"/>
            </a:endParaRP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Building a new Breaking News App in time for Elections with a cross-team effort from 4 teams in 3 different locations. Our main channel of communication was an API contract. Without it, we wouldn’t have made it in time.</a:t>
            </a:r>
          </a:p>
          <a:p>
            <a:pPr marL="0" indent="0">
              <a:buNone/>
            </a:pPr>
            <a:endParaRPr lang="en-GB" sz="1800" dirty="0">
              <a:latin typeface="Arial" panose="020B0604020202020204" pitchFamily="34" charset="0"/>
              <a:cs typeface="Arial" panose="020B0604020202020204" pitchFamily="34" charset="0"/>
            </a:endParaRPr>
          </a:p>
          <a:p>
            <a:pPr marL="0" indent="0">
              <a:buNone/>
            </a:pPr>
            <a:endParaRPr lang="en-GB" sz="1800" dirty="0">
              <a:latin typeface="Arial" panose="020B0604020202020204" pitchFamily="34" charset="0"/>
              <a:cs typeface="Arial" panose="020B0604020202020204" pitchFamily="34" charset="0"/>
            </a:endParaRP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specs and intend to use it for any new projects from the start.</a:t>
            </a:r>
          </a:p>
        </p:txBody>
      </p:sp>
      <p:pic>
        <p:nvPicPr>
          <p:cNvPr id="3" name="Graphic 2">
            <a:extLst>
              <a:ext uri="{FF2B5EF4-FFF2-40B4-BE49-F238E27FC236}">
                <a16:creationId xmlns:a16="http://schemas.microsoft.com/office/drawing/2014/main" id="{F671F040-0176-994E-9F58-973B93A2F4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965" y="2604796"/>
            <a:ext cx="1259968" cy="357831"/>
          </a:xfrm>
          <a:prstGeom prst="rect">
            <a:avLst/>
          </a:prstGeom>
        </p:spPr>
      </p:pic>
      <p:pic>
        <p:nvPicPr>
          <p:cNvPr id="15" name="Picture 14" descr="Logo&#10;&#10;Description automatically generated">
            <a:extLst>
              <a:ext uri="{FF2B5EF4-FFF2-40B4-BE49-F238E27FC236}">
                <a16:creationId xmlns:a16="http://schemas.microsoft.com/office/drawing/2014/main" id="{0405B541-9390-A04F-9C61-E9634C27834C}"/>
              </a:ext>
            </a:extLst>
          </p:cNvPr>
          <p:cNvPicPr>
            <a:picLocks noChangeAspect="1"/>
          </p:cNvPicPr>
          <p:nvPr/>
        </p:nvPicPr>
        <p:blipFill>
          <a:blip r:embed="rId6"/>
          <a:stretch>
            <a:fillRect/>
          </a:stretch>
        </p:blipFill>
        <p:spPr>
          <a:xfrm>
            <a:off x="263306" y="952468"/>
            <a:ext cx="1946478" cy="898374"/>
          </a:xfrm>
          <a:prstGeom prst="rect">
            <a:avLst/>
          </a:prstGeom>
        </p:spPr>
      </p:pic>
      <p:pic>
        <p:nvPicPr>
          <p:cNvPr id="4" name="Picture 3">
            <a:extLst>
              <a:ext uri="{FF2B5EF4-FFF2-40B4-BE49-F238E27FC236}">
                <a16:creationId xmlns:a16="http://schemas.microsoft.com/office/drawing/2014/main" id="{B8E43103-485A-4247-8A6D-7FC4FD32B618}"/>
              </a:ext>
            </a:extLst>
          </p:cNvPr>
          <p:cNvPicPr>
            <a:picLocks noChangeAspect="1"/>
          </p:cNvPicPr>
          <p:nvPr/>
        </p:nvPicPr>
        <p:blipFill>
          <a:blip r:embed="rId7"/>
          <a:stretch>
            <a:fillRect/>
          </a:stretch>
        </p:blipFill>
        <p:spPr>
          <a:xfrm>
            <a:off x="493965" y="4212428"/>
            <a:ext cx="1030035" cy="782827"/>
          </a:xfrm>
          <a:prstGeom prst="rect">
            <a:avLst/>
          </a:prstGeom>
        </p:spPr>
      </p:pic>
      <p:sp>
        <p:nvSpPr>
          <p:cNvPr id="16" name="TextBox 15">
            <a:extLst>
              <a:ext uri="{FF2B5EF4-FFF2-40B4-BE49-F238E27FC236}">
                <a16:creationId xmlns:a16="http://schemas.microsoft.com/office/drawing/2014/main" id="{7543B249-25AF-994F-B2BC-CD6DB0BD002A}"/>
              </a:ext>
            </a:extLst>
          </p:cNvPr>
          <p:cNvSpPr txBox="1"/>
          <p:nvPr/>
        </p:nvSpPr>
        <p:spPr>
          <a:xfrm>
            <a:off x="10684476" y="148308"/>
            <a:ext cx="1328654" cy="707886"/>
          </a:xfrm>
          <a:prstGeom prst="rect">
            <a:avLst/>
          </a:prstGeom>
          <a:noFill/>
        </p:spPr>
        <p:txBody>
          <a:bodyPr wrap="square" rtlCol="0">
            <a:spAutoFit/>
          </a:bodyPr>
          <a:lstStyle/>
          <a:p>
            <a:pPr algn="ctr"/>
            <a:r>
              <a:rPr lang="en-GB" sz="4000" b="1" dirty="0"/>
              <a:t>{API}</a:t>
            </a:r>
          </a:p>
        </p:txBody>
      </p:sp>
    </p:spTree>
    <p:extLst>
      <p:ext uri="{BB962C8B-B14F-4D97-AF65-F5344CB8AC3E}">
        <p14:creationId xmlns:p14="http://schemas.microsoft.com/office/powerpoint/2010/main" val="161028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3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 calcmode="lin" valueType="num">
                                      <p:cBhvr additive="base">
                                        <p:cTn id="12" dur="3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13" dur="3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3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 calcmode="lin" valueType="num">
                                      <p:cBhvr additive="base">
                                        <p:cTn id="23"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3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2">
                                            <p:txEl>
                                              <p:pRg st="8" end="8"/>
                                            </p:txEl>
                                          </p:spTgt>
                                        </p:tgtEl>
                                        <p:attrNameLst>
                                          <p:attrName>style.visibility</p:attrName>
                                        </p:attrNameLst>
                                      </p:cBhvr>
                                      <p:to>
                                        <p:strVal val="visible"/>
                                      </p:to>
                                    </p:set>
                                    <p:anim calcmode="lin" valueType="num">
                                      <p:cBhvr additive="base">
                                        <p:cTn id="34"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5"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WOLF FACT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Brain Focus</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14</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latin typeface="Arial" panose="020B0604020202020204" pitchFamily="34" charset="0"/>
              <a:cs typeface="Arial" panose="020B0604020202020204" pitchFamily="34" charset="0"/>
            </a:endParaRPr>
          </a:p>
        </p:txBody>
      </p:sp>
      <p:sp>
        <p:nvSpPr>
          <p:cNvPr id="15" name="Textplatzhalter 8">
            <a:extLst>
              <a:ext uri="{FF2B5EF4-FFF2-40B4-BE49-F238E27FC236}">
                <a16:creationId xmlns:a16="http://schemas.microsoft.com/office/drawing/2014/main" id="{5282B69C-6B39-9E4A-AAB1-ABC432A005AA}"/>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True love</a:t>
            </a:r>
          </a:p>
          <a:p>
            <a:r>
              <a:rPr lang="en-GB" sz="180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r>
              <a:rPr lang="en-GB" sz="1800" dirty="0">
                <a:latin typeface="Arial" panose="020B0604020202020204" pitchFamily="34" charset="0"/>
                <a:cs typeface="Arial" panose="020B0604020202020204" pitchFamily="34" charset="0"/>
              </a:rPr>
              <a:t>They have been known to sacrifice themselves for the survival of other wolfs. </a:t>
            </a:r>
          </a:p>
          <a:p>
            <a:r>
              <a:rPr lang="en-GB" sz="1800" dirty="0">
                <a:latin typeface="Arial" panose="020B0604020202020204" pitchFamily="34" charset="0"/>
                <a:cs typeface="Arial" panose="020B0604020202020204" pitchFamily="34" charset="0"/>
              </a:rPr>
              <a:t>Move over Romeo and Juliet!</a:t>
            </a:r>
          </a:p>
        </p:txBody>
      </p:sp>
      <p:pic>
        <p:nvPicPr>
          <p:cNvPr id="3" name="Picture 2" descr="A picture containing background pattern&#10;&#10;Description automatically generated">
            <a:extLst>
              <a:ext uri="{FF2B5EF4-FFF2-40B4-BE49-F238E27FC236}">
                <a16:creationId xmlns:a16="http://schemas.microsoft.com/office/drawing/2014/main" id="{657ECE75-28E6-EE4E-B55B-B66E3ECBF94A}"/>
              </a:ext>
            </a:extLst>
          </p:cNvPr>
          <p:cNvPicPr>
            <a:picLocks noChangeAspect="1"/>
          </p:cNvPicPr>
          <p:nvPr/>
        </p:nvPicPr>
        <p:blipFill>
          <a:blip r:embed="rId4"/>
          <a:stretch>
            <a:fillRect/>
          </a:stretch>
        </p:blipFill>
        <p:spPr>
          <a:xfrm>
            <a:off x="10478530" y="190522"/>
            <a:ext cx="1540067" cy="1403347"/>
          </a:xfrm>
          <a:prstGeom prst="rect">
            <a:avLst/>
          </a:prstGeom>
        </p:spPr>
      </p:pic>
      <p:pic>
        <p:nvPicPr>
          <p:cNvPr id="13" name="Picture 12" descr="A couple of dogs licking each other&#10;&#10;Description automatically generated with low confidence">
            <a:extLst>
              <a:ext uri="{FF2B5EF4-FFF2-40B4-BE49-F238E27FC236}">
                <a16:creationId xmlns:a16="http://schemas.microsoft.com/office/drawing/2014/main" id="{A42A4A9E-70BE-FE4F-AB2F-5DB293CFB1EA}"/>
              </a:ext>
            </a:extLst>
          </p:cNvPr>
          <p:cNvPicPr>
            <a:picLocks noChangeAspect="1"/>
          </p:cNvPicPr>
          <p:nvPr/>
        </p:nvPicPr>
        <p:blipFill>
          <a:blip r:embed="rId5"/>
          <a:stretch>
            <a:fillRect/>
          </a:stretch>
        </p:blipFill>
        <p:spPr>
          <a:xfrm>
            <a:off x="552336" y="1319409"/>
            <a:ext cx="2801451" cy="280145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descr="A picture containing mammal, wolf, standing&#10;&#10;Description automatically generated">
            <a:extLst>
              <a:ext uri="{FF2B5EF4-FFF2-40B4-BE49-F238E27FC236}">
                <a16:creationId xmlns:a16="http://schemas.microsoft.com/office/drawing/2014/main" id="{B89C9A16-6CC6-B640-AE73-45757598106E}"/>
              </a:ext>
            </a:extLst>
          </p:cNvPr>
          <p:cNvPicPr>
            <a:picLocks noChangeAspect="1"/>
          </p:cNvPicPr>
          <p:nvPr/>
        </p:nvPicPr>
        <p:blipFill>
          <a:blip r:embed="rId6"/>
          <a:stretch>
            <a:fillRect/>
          </a:stretch>
        </p:blipFill>
        <p:spPr>
          <a:xfrm>
            <a:off x="3957913" y="3114872"/>
            <a:ext cx="1977627" cy="300399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Picture 13">
            <a:extLst>
              <a:ext uri="{FF2B5EF4-FFF2-40B4-BE49-F238E27FC236}">
                <a16:creationId xmlns:a16="http://schemas.microsoft.com/office/drawing/2014/main" id="{116FDCB2-BEE3-A544-9CD7-898A0AE8BC80}"/>
              </a:ext>
            </a:extLst>
          </p:cNvPr>
          <p:cNvPicPr>
            <a:picLocks noChangeAspect="1"/>
          </p:cNvPicPr>
          <p:nvPr/>
        </p:nvPicPr>
        <p:blipFill>
          <a:blip r:embed="rId7"/>
          <a:stretch>
            <a:fillRect/>
          </a:stretch>
        </p:blipFill>
        <p:spPr>
          <a:xfrm>
            <a:off x="4164457" y="511882"/>
            <a:ext cx="2240358" cy="224035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84590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dirty="0">
                <a:latin typeface="Arial" panose="020B0604020202020204" pitchFamily="34" charset="0"/>
                <a:cs typeface="Arial" panose="020B0604020202020204" pitchFamily="34" charset="0"/>
              </a:rPr>
              <a:t>DESIGN FIRST API VS. CODE FIRST API DEVELOPMENT</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730277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EVERY CHANGE BREAKS SOMEONE’S WORKFLOW</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Design First API vs. Code First API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16</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Word of caution:</a:t>
            </a:r>
            <a:r>
              <a:rPr lang="en-GB" sz="1800" b="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focusing on the design first does not mean deliberating endlessly on all the what-if scenarios. </a:t>
            </a:r>
          </a:p>
          <a:p>
            <a:r>
              <a:rPr lang="en-GB" sz="1800" dirty="0">
                <a:latin typeface="Arial" panose="020B0604020202020204" pitchFamily="34" charset="0"/>
                <a:cs typeface="Arial" panose="020B0604020202020204" pitchFamily="34" charset="0"/>
              </a:rPr>
              <a:t>A good design should have the flexibility to adapt to change.</a:t>
            </a:r>
          </a:p>
          <a:p>
            <a:r>
              <a:rPr lang="en-GB" sz="1800" dirty="0">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sz="1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FA67F34-463C-F845-A410-3324CF4A8339}"/>
              </a:ext>
            </a:extLst>
          </p:cNvPr>
          <p:cNvSpPr txBox="1"/>
          <p:nvPr/>
        </p:nvSpPr>
        <p:spPr>
          <a:xfrm>
            <a:off x="627529" y="3849920"/>
            <a:ext cx="4509247" cy="1938992"/>
          </a:xfrm>
          <a:prstGeom prst="rect">
            <a:avLst/>
          </a:prstGeom>
          <a:noFill/>
        </p:spPr>
        <p:txBody>
          <a:bodyPr wrap="square" rtlCol="0">
            <a:spAutoFit/>
          </a:bodyPr>
          <a:lstStyle/>
          <a:p>
            <a:r>
              <a:rPr lang="en-GB" sz="2000" i="1" dirty="0">
                <a:solidFill>
                  <a:schemeClr val="tx1">
                    <a:lumMod val="50000"/>
                    <a:lumOff val="50000"/>
                  </a:schemeClr>
                </a:solidFill>
                <a:latin typeface="Arial" panose="020B0604020202020204" pitchFamily="34" charset="0"/>
                <a:cs typeface="Arial" panose="020B0604020202020204" pitchFamily="34" charset="0"/>
              </a:rPr>
              <a:t>With a sufficient number of users of an API, it does not matter what you promise in the contract: all observable </a:t>
            </a:r>
            <a:r>
              <a:rPr lang="en-GB" sz="2000" i="1" dirty="0" err="1">
                <a:solidFill>
                  <a:schemeClr val="tx1">
                    <a:lumMod val="50000"/>
                    <a:lumOff val="50000"/>
                  </a:schemeClr>
                </a:solidFill>
                <a:latin typeface="Arial" panose="020B0604020202020204" pitchFamily="34" charset="0"/>
                <a:cs typeface="Arial" panose="020B0604020202020204" pitchFamily="34" charset="0"/>
              </a:rPr>
              <a:t>behaviors</a:t>
            </a:r>
            <a:r>
              <a:rPr lang="en-GB" sz="2000" i="1" dirty="0">
                <a:solidFill>
                  <a:schemeClr val="tx1">
                    <a:lumMod val="50000"/>
                    <a:lumOff val="50000"/>
                  </a:schemeClr>
                </a:solidFill>
                <a:latin typeface="Arial" panose="020B0604020202020204" pitchFamily="34" charset="0"/>
                <a:cs typeface="Arial" panose="020B0604020202020204" pitchFamily="34" charset="0"/>
              </a:rPr>
              <a:t> of your system will be depended on by somebody.</a:t>
            </a:r>
          </a:p>
          <a:p>
            <a:pPr algn="r"/>
            <a:r>
              <a:rPr lang="en-GB" sz="2000" i="1" dirty="0">
                <a:solidFill>
                  <a:schemeClr val="tx1">
                    <a:lumMod val="50000"/>
                    <a:lumOff val="50000"/>
                  </a:schemeClr>
                </a:solidFill>
                <a:latin typeface="Arial" panose="020B0604020202020204" pitchFamily="34" charset="0"/>
                <a:cs typeface="Arial" panose="020B0604020202020204" pitchFamily="34" charset="0"/>
              </a:rPr>
              <a:t>- Hyrum’s Law</a:t>
            </a:r>
          </a:p>
        </p:txBody>
      </p:sp>
      <p:pic>
        <p:nvPicPr>
          <p:cNvPr id="13" name="Picture 12" descr="Text&#10;&#10;Description automatically generated">
            <a:extLst>
              <a:ext uri="{FF2B5EF4-FFF2-40B4-BE49-F238E27FC236}">
                <a16:creationId xmlns:a16="http://schemas.microsoft.com/office/drawing/2014/main" id="{9BF3A7A9-16A2-5C4F-91C0-5B8FEFE8AA09}"/>
              </a:ext>
            </a:extLst>
          </p:cNvPr>
          <p:cNvPicPr>
            <a:picLocks noChangeAspect="1"/>
          </p:cNvPicPr>
          <p:nvPr/>
        </p:nvPicPr>
        <p:blipFill>
          <a:blip r:embed="rId4"/>
          <a:stretch>
            <a:fillRect/>
          </a:stretch>
        </p:blipFill>
        <p:spPr>
          <a:xfrm rot="227509">
            <a:off x="9404418" y="2850948"/>
            <a:ext cx="2353576" cy="3267915"/>
          </a:xfrm>
          <a:prstGeom prst="rect">
            <a:avLst/>
          </a:prstGeom>
        </p:spPr>
      </p:pic>
      <p:sp>
        <p:nvSpPr>
          <p:cNvPr id="3" name="TextBox 2">
            <a:extLst>
              <a:ext uri="{FF2B5EF4-FFF2-40B4-BE49-F238E27FC236}">
                <a16:creationId xmlns:a16="http://schemas.microsoft.com/office/drawing/2014/main" id="{E1906ABD-3414-9D49-A562-5436B95F8DE4}"/>
              </a:ext>
            </a:extLst>
          </p:cNvPr>
          <p:cNvSpPr txBox="1"/>
          <p:nvPr/>
        </p:nvSpPr>
        <p:spPr>
          <a:xfrm>
            <a:off x="9380048" y="6067158"/>
            <a:ext cx="2608855" cy="677108"/>
          </a:xfrm>
          <a:prstGeom prst="rect">
            <a:avLst/>
          </a:prstGeom>
          <a:noFill/>
        </p:spPr>
        <p:txBody>
          <a:bodyPr wrap="square" rtlCol="0">
            <a:spAutoFit/>
          </a:bodyPr>
          <a:lstStyle/>
          <a:p>
            <a:r>
              <a:rPr lang="en-GB" sz="1000" dirty="0"/>
              <a:t>Reference:</a:t>
            </a:r>
          </a:p>
          <a:p>
            <a:r>
              <a:rPr lang="en-GB" sz="1000" dirty="0">
                <a:solidFill>
                  <a:srgbClr val="0563C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https://xkcd.com/1172/</a:t>
            </a:r>
            <a:endParaRPr lang="en-GB" sz="1000" dirty="0"/>
          </a:p>
          <a:p>
            <a:endParaRPr lang="en-GB" dirty="0"/>
          </a:p>
        </p:txBody>
      </p:sp>
      <p:sp>
        <p:nvSpPr>
          <p:cNvPr id="14" name="TextBox 13">
            <a:extLst>
              <a:ext uri="{FF2B5EF4-FFF2-40B4-BE49-F238E27FC236}">
                <a16:creationId xmlns:a16="http://schemas.microsoft.com/office/drawing/2014/main" id="{01DF9D68-049E-1B40-81B4-B279DD572C40}"/>
              </a:ext>
            </a:extLst>
          </p:cNvPr>
          <p:cNvSpPr txBox="1"/>
          <p:nvPr/>
        </p:nvSpPr>
        <p:spPr>
          <a:xfrm>
            <a:off x="5531224" y="3849920"/>
            <a:ext cx="3740915" cy="1015663"/>
          </a:xfrm>
          <a:prstGeom prst="rect">
            <a:avLst/>
          </a:prstGeom>
          <a:noFill/>
        </p:spPr>
        <p:txBody>
          <a:bodyPr wrap="square" rtlCol="0">
            <a:spAutoFit/>
          </a:bodyPr>
          <a:lstStyle/>
          <a:p>
            <a:r>
              <a:rPr lang="en-GB" sz="2000" i="1"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algn="r"/>
            <a:r>
              <a:rPr lang="en-GB" sz="2000" i="1" dirty="0">
                <a:solidFill>
                  <a:schemeClr val="tx1">
                    <a:lumMod val="50000"/>
                    <a:lumOff val="50000"/>
                  </a:schemeClr>
                </a:solidFill>
                <a:latin typeface="Arial" panose="020B0604020202020204" pitchFamily="34" charset="0"/>
                <a:cs typeface="Arial" panose="020B0604020202020204" pitchFamily="34" charset="0"/>
              </a:rPr>
              <a:t>- </a:t>
            </a:r>
            <a:r>
              <a:rPr lang="en-GB" sz="2000" i="1" dirty="0" err="1">
                <a:solidFill>
                  <a:schemeClr val="tx1">
                    <a:lumMod val="50000"/>
                    <a:lumOff val="50000"/>
                  </a:schemeClr>
                </a:solidFill>
                <a:latin typeface="Arial" panose="020B0604020202020204" pitchFamily="34" charset="0"/>
                <a:cs typeface="Arial" panose="020B0604020202020204" pitchFamily="34" charset="0"/>
              </a:rPr>
              <a:t>xkcd</a:t>
            </a:r>
            <a:endParaRPr lang="en-GB" sz="2000" i="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5FA4DCE6-769F-DE4B-8991-AE90A7255A1B}"/>
              </a:ext>
            </a:extLst>
          </p:cNvPr>
          <p:cNvSpPr txBox="1"/>
          <p:nvPr/>
        </p:nvSpPr>
        <p:spPr>
          <a:xfrm>
            <a:off x="10322453" y="733668"/>
            <a:ext cx="1715833" cy="707886"/>
          </a:xfrm>
          <a:prstGeom prst="rect">
            <a:avLst/>
          </a:prstGeom>
          <a:noFill/>
        </p:spPr>
        <p:txBody>
          <a:bodyPr wrap="square" rtlCol="0">
            <a:spAutoFit/>
          </a:bodyPr>
          <a:lstStyle/>
          <a:p>
            <a:pPr algn="ctr"/>
            <a:r>
              <a:rPr lang="en-GB" sz="4000" b="1" dirty="0"/>
              <a:t>{Code}</a:t>
            </a:r>
          </a:p>
        </p:txBody>
      </p:sp>
      <p:sp>
        <p:nvSpPr>
          <p:cNvPr id="16" name="TextBox 15">
            <a:extLst>
              <a:ext uri="{FF2B5EF4-FFF2-40B4-BE49-F238E27FC236}">
                <a16:creationId xmlns:a16="http://schemas.microsoft.com/office/drawing/2014/main" id="{CF33C949-8A43-A849-BB61-4ACB265A5ABD}"/>
              </a:ext>
            </a:extLst>
          </p:cNvPr>
          <p:cNvSpPr txBox="1"/>
          <p:nvPr/>
        </p:nvSpPr>
        <p:spPr>
          <a:xfrm>
            <a:off x="10516042" y="691185"/>
            <a:ext cx="1328654" cy="369332"/>
          </a:xfrm>
          <a:prstGeom prst="rect">
            <a:avLst/>
          </a:prstGeom>
          <a:noFill/>
        </p:spPr>
        <p:txBody>
          <a:bodyPr wrap="square" rtlCol="0">
            <a:spAutoFit/>
          </a:bodyPr>
          <a:lstStyle/>
          <a:p>
            <a:pPr algn="ctr"/>
            <a:r>
              <a:rPr lang="en-GB" b="1" dirty="0"/>
              <a:t>vs.</a:t>
            </a:r>
          </a:p>
        </p:txBody>
      </p:sp>
      <p:sp>
        <p:nvSpPr>
          <p:cNvPr id="17" name="TextBox 16">
            <a:extLst>
              <a:ext uri="{FF2B5EF4-FFF2-40B4-BE49-F238E27FC236}">
                <a16:creationId xmlns:a16="http://schemas.microsoft.com/office/drawing/2014/main" id="{933BC843-C72F-5A46-95E0-A88422647EA4}"/>
              </a:ext>
            </a:extLst>
          </p:cNvPr>
          <p:cNvSpPr txBox="1"/>
          <p:nvPr/>
        </p:nvSpPr>
        <p:spPr>
          <a:xfrm>
            <a:off x="10684476" y="148308"/>
            <a:ext cx="1328654" cy="707886"/>
          </a:xfrm>
          <a:prstGeom prst="rect">
            <a:avLst/>
          </a:prstGeom>
          <a:noFill/>
        </p:spPr>
        <p:txBody>
          <a:bodyPr wrap="square" rtlCol="0">
            <a:spAutoFit/>
          </a:bodyPr>
          <a:lstStyle/>
          <a:p>
            <a:pPr algn="ctr"/>
            <a:r>
              <a:rPr lang="en-GB" sz="4000" b="1" dirty="0"/>
              <a:t>{API}</a:t>
            </a:r>
          </a:p>
        </p:txBody>
      </p:sp>
    </p:spTree>
    <p:extLst>
      <p:ext uri="{BB962C8B-B14F-4D97-AF65-F5344CB8AC3E}">
        <p14:creationId xmlns:p14="http://schemas.microsoft.com/office/powerpoint/2010/main" val="162030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3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3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dissolve">
                                      <p:cBhvr>
                                        <p:cTn id="30" dur="300"/>
                                        <p:tgtEl>
                                          <p:spTgt spid="14"/>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300"/>
                                        <p:tgtEl>
                                          <p:spTgt spid="3"/>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DESIGN FIRST API DEV VS. CODE FIRST API DEV</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Design First API vs. Code First API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17</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a:latin typeface="Arial" panose="020B0604020202020204" pitchFamily="34" charset="0"/>
              <a:cs typeface="Arial" panose="020B0604020202020204" pitchFamily="34" charset="0"/>
            </a:endParaRPr>
          </a:p>
          <a:p>
            <a:endParaRPr lang="en-GB" sz="180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C1E56994-8A2F-A243-81F7-01C6BC06223A}"/>
              </a:ext>
            </a:extLst>
          </p:cNvPr>
          <p:cNvPicPr>
            <a:picLocks noChangeAspect="1"/>
          </p:cNvPicPr>
          <p:nvPr/>
        </p:nvPicPr>
        <p:blipFill>
          <a:blip r:embed="rId4"/>
          <a:stretch>
            <a:fillRect/>
          </a:stretch>
        </p:blipFill>
        <p:spPr>
          <a:xfrm>
            <a:off x="1940525" y="1048198"/>
            <a:ext cx="8310949" cy="5260803"/>
          </a:xfrm>
          <a:prstGeom prst="rect">
            <a:avLst/>
          </a:prstGeom>
        </p:spPr>
      </p:pic>
      <p:sp>
        <p:nvSpPr>
          <p:cNvPr id="14" name="TextBox 13">
            <a:extLst>
              <a:ext uri="{FF2B5EF4-FFF2-40B4-BE49-F238E27FC236}">
                <a16:creationId xmlns:a16="http://schemas.microsoft.com/office/drawing/2014/main" id="{CCBC2462-B32F-7548-9A15-D0F3AD080444}"/>
              </a:ext>
            </a:extLst>
          </p:cNvPr>
          <p:cNvSpPr txBox="1"/>
          <p:nvPr/>
        </p:nvSpPr>
        <p:spPr>
          <a:xfrm>
            <a:off x="10322453" y="733668"/>
            <a:ext cx="1715833" cy="707886"/>
          </a:xfrm>
          <a:prstGeom prst="rect">
            <a:avLst/>
          </a:prstGeom>
          <a:noFill/>
        </p:spPr>
        <p:txBody>
          <a:bodyPr wrap="square" rtlCol="0">
            <a:spAutoFit/>
          </a:bodyPr>
          <a:lstStyle/>
          <a:p>
            <a:pPr algn="ctr"/>
            <a:r>
              <a:rPr lang="en-GB" sz="4000" b="1" dirty="0"/>
              <a:t>{Code}</a:t>
            </a:r>
          </a:p>
        </p:txBody>
      </p:sp>
      <p:sp>
        <p:nvSpPr>
          <p:cNvPr id="15" name="TextBox 14">
            <a:extLst>
              <a:ext uri="{FF2B5EF4-FFF2-40B4-BE49-F238E27FC236}">
                <a16:creationId xmlns:a16="http://schemas.microsoft.com/office/drawing/2014/main" id="{8E14EEDC-2FB8-B848-9001-91C57E62F950}"/>
              </a:ext>
            </a:extLst>
          </p:cNvPr>
          <p:cNvSpPr txBox="1"/>
          <p:nvPr/>
        </p:nvSpPr>
        <p:spPr>
          <a:xfrm>
            <a:off x="10516042" y="691185"/>
            <a:ext cx="1328654" cy="369332"/>
          </a:xfrm>
          <a:prstGeom prst="rect">
            <a:avLst/>
          </a:prstGeom>
          <a:noFill/>
        </p:spPr>
        <p:txBody>
          <a:bodyPr wrap="square" rtlCol="0">
            <a:spAutoFit/>
          </a:bodyPr>
          <a:lstStyle/>
          <a:p>
            <a:pPr algn="ctr"/>
            <a:r>
              <a:rPr lang="en-GB" b="1" dirty="0"/>
              <a:t>vs.</a:t>
            </a:r>
          </a:p>
        </p:txBody>
      </p:sp>
      <p:sp>
        <p:nvSpPr>
          <p:cNvPr id="16" name="TextBox 15">
            <a:extLst>
              <a:ext uri="{FF2B5EF4-FFF2-40B4-BE49-F238E27FC236}">
                <a16:creationId xmlns:a16="http://schemas.microsoft.com/office/drawing/2014/main" id="{75B3B48A-7ADF-F34C-B231-23E822237A52}"/>
              </a:ext>
            </a:extLst>
          </p:cNvPr>
          <p:cNvSpPr txBox="1"/>
          <p:nvPr/>
        </p:nvSpPr>
        <p:spPr>
          <a:xfrm>
            <a:off x="10684476" y="148308"/>
            <a:ext cx="1328654" cy="707886"/>
          </a:xfrm>
          <a:prstGeom prst="rect">
            <a:avLst/>
          </a:prstGeom>
          <a:noFill/>
        </p:spPr>
        <p:txBody>
          <a:bodyPr wrap="square" rtlCol="0">
            <a:spAutoFit/>
          </a:bodyPr>
          <a:lstStyle/>
          <a:p>
            <a:pPr algn="ctr"/>
            <a:r>
              <a:rPr lang="en-GB" sz="4000" b="1" dirty="0"/>
              <a:t>{API}</a:t>
            </a:r>
          </a:p>
        </p:txBody>
      </p:sp>
    </p:spTree>
    <p:extLst>
      <p:ext uri="{BB962C8B-B14F-4D97-AF65-F5344CB8AC3E}">
        <p14:creationId xmlns:p14="http://schemas.microsoft.com/office/powerpoint/2010/main" val="313613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dirty="0">
                <a:latin typeface="Arial" panose="020B0604020202020204" pitchFamily="34" charset="0"/>
                <a:cs typeface="Arial" panose="020B0604020202020204" pitchFamily="34" charset="0"/>
              </a:rPr>
              <a:t>Choosing the right approach for your </a:t>
            </a:r>
            <a:r>
              <a:rPr lang="en-GB" sz="4400" dirty="0" err="1">
                <a:latin typeface="Arial" panose="020B0604020202020204" pitchFamily="34" charset="0"/>
                <a:cs typeface="Arial" panose="020B0604020202020204" pitchFamily="34" charset="0"/>
              </a:rPr>
              <a:t>api</a:t>
            </a:r>
            <a:endParaRPr lang="en-GB" sz="4400" dirty="0">
              <a:latin typeface="Arial" panose="020B0604020202020204" pitchFamily="34" charset="0"/>
              <a:cs typeface="Arial" panose="020B0604020202020204" pitchFamily="34" charset="0"/>
            </a:endParaRP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3460959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CHALLENGES OF THE CODE FIRST APPROACH</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Choosing the right approach for your API</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19</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Code First doesn't mean leaving out the design. </a:t>
            </a:r>
          </a:p>
          <a:p>
            <a:r>
              <a:rPr lang="en-GB" sz="180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800" dirty="0">
                <a:latin typeface="Arial" panose="020B0604020202020204" pitchFamily="34" charset="0"/>
                <a:cs typeface="Arial" panose="020B0604020202020204" pitchFamily="34" charset="0"/>
              </a:rPr>
              <a:t>This can lead to some potential problems.</a:t>
            </a:r>
          </a:p>
          <a:p>
            <a:endParaRPr lang="en-GB" sz="1800" dirty="0">
              <a:latin typeface="Arial" panose="020B0604020202020204" pitchFamily="34" charset="0"/>
              <a:cs typeface="Arial" panose="020B0604020202020204" pitchFamily="34" charset="0"/>
            </a:endParaRPr>
          </a:p>
          <a:p>
            <a:r>
              <a:rPr lang="en-GB" sz="1800" b="1" dirty="0">
                <a:latin typeface="Arial" panose="020B0604020202020204" pitchFamily="34" charset="0"/>
                <a:cs typeface="Arial" panose="020B0604020202020204" pitchFamily="34" charset="0"/>
              </a:rPr>
              <a:t>Frustrated Users</a:t>
            </a:r>
            <a:r>
              <a:rPr lang="en-GB" sz="1800" dirty="0">
                <a:latin typeface="Arial" panose="020B0604020202020204" pitchFamily="34" charset="0"/>
                <a:cs typeface="Arial" panose="020B0604020202020204" pitchFamily="34" charset="0"/>
              </a:rPr>
              <a:t> – If the API documentation isn’t published, or doesn’t line up with the deployed API.</a:t>
            </a:r>
          </a:p>
          <a:p>
            <a:endParaRPr lang="en-GB" sz="1800" dirty="0">
              <a:latin typeface="Arial" panose="020B0604020202020204" pitchFamily="34" charset="0"/>
              <a:cs typeface="Arial" panose="020B0604020202020204" pitchFamily="34" charset="0"/>
            </a:endParaRPr>
          </a:p>
          <a:p>
            <a:r>
              <a:rPr lang="en-GB" sz="1800" b="1" dirty="0">
                <a:latin typeface="Arial" panose="020B0604020202020204" pitchFamily="34" charset="0"/>
                <a:cs typeface="Arial" panose="020B0604020202020204" pitchFamily="34" charset="0"/>
              </a:rPr>
              <a:t>The Wrong API</a:t>
            </a:r>
            <a:r>
              <a:rPr lang="en-GB" sz="1800" dirty="0">
                <a:latin typeface="Arial" panose="020B0604020202020204" pitchFamily="34" charset="0"/>
                <a:cs typeface="Arial" panose="020B0604020202020204" pitchFamily="34" charset="0"/>
              </a:rPr>
              <a:t> – If the team doesn’t have automated tools to guide the design, they can build and deploy the wrong thing.</a:t>
            </a:r>
          </a:p>
          <a:p>
            <a:endParaRPr lang="en-GB" sz="1800" dirty="0">
              <a:latin typeface="Arial" panose="020B0604020202020204" pitchFamily="34" charset="0"/>
              <a:cs typeface="Arial" panose="020B0604020202020204" pitchFamily="34" charset="0"/>
            </a:endParaRPr>
          </a:p>
          <a:p>
            <a:r>
              <a:rPr lang="en-GB" sz="1800" b="1" dirty="0">
                <a:latin typeface="Arial" panose="020B0604020202020204" pitchFamily="34" charset="0"/>
                <a:cs typeface="Arial" panose="020B0604020202020204" pitchFamily="34" charset="0"/>
              </a:rPr>
              <a:t>Missed Opportunities</a:t>
            </a:r>
            <a:r>
              <a:rPr lang="en-GB" sz="1800" dirty="0">
                <a:latin typeface="Arial" panose="020B0604020202020204" pitchFamily="34" charset="0"/>
                <a:cs typeface="Arial" panose="020B0604020202020204" pitchFamily="34" charset="0"/>
              </a:rPr>
              <a:t> – If the API document isn’t published, others might have trouble discovering the API, resulting in duplicated work.</a:t>
            </a:r>
          </a:p>
          <a:p>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DF42150-2357-0240-BA03-C1E3B4503990}"/>
              </a:ext>
            </a:extLst>
          </p:cNvPr>
          <p:cNvPicPr>
            <a:picLocks noChangeAspect="1"/>
          </p:cNvPicPr>
          <p:nvPr/>
        </p:nvPicPr>
        <p:blipFill>
          <a:blip r:embed="rId4"/>
          <a:stretch>
            <a:fillRect/>
          </a:stretch>
        </p:blipFill>
        <p:spPr>
          <a:xfrm>
            <a:off x="11112842" y="238257"/>
            <a:ext cx="785643" cy="785643"/>
          </a:xfrm>
          <a:prstGeom prst="rect">
            <a:avLst/>
          </a:prstGeom>
        </p:spPr>
      </p:pic>
    </p:spTree>
    <p:extLst>
      <p:ext uri="{BB962C8B-B14F-4D97-AF65-F5344CB8AC3E}">
        <p14:creationId xmlns:p14="http://schemas.microsoft.com/office/powerpoint/2010/main" val="426341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3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anim calcmode="lin" valueType="num">
                                      <p:cBhvr additive="base">
                                        <p:cTn id="25"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anim calcmode="lin" valueType="num">
                                      <p:cBhvr additive="base">
                                        <p:cTn id="31"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
                                            <p:txEl>
                                              <p:pRg st="8" end="8"/>
                                            </p:txEl>
                                          </p:spTgt>
                                        </p:tgtEl>
                                        <p:attrNameLst>
                                          <p:attrName>style.visibility</p:attrName>
                                        </p:attrNameLst>
                                      </p:cBhvr>
                                      <p:to>
                                        <p:strVal val="visible"/>
                                      </p:to>
                                    </p:set>
                                    <p:anim calcmode="lin" valueType="num">
                                      <p:cBhvr additive="base">
                                        <p:cTn id="37"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API vs. IPA</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a:t>
            </a:fld>
            <a:endParaRPr lang="en-GB">
              <a:solidFill>
                <a:srgbClr val="70267D"/>
              </a:solidFill>
            </a:endParaRPr>
          </a:p>
        </p:txBody>
      </p:sp>
      <p:pic>
        <p:nvPicPr>
          <p:cNvPr id="3" name="Picture 2">
            <a:extLst>
              <a:ext uri="{FF2B5EF4-FFF2-40B4-BE49-F238E27FC236}">
                <a16:creationId xmlns:a16="http://schemas.microsoft.com/office/drawing/2014/main" id="{77A6774A-F907-564A-A9F1-11DAEBDB11C7}"/>
              </a:ext>
            </a:extLst>
          </p:cNvPr>
          <p:cNvPicPr>
            <a:picLocks noChangeAspect="1"/>
          </p:cNvPicPr>
          <p:nvPr/>
        </p:nvPicPr>
        <p:blipFill>
          <a:blip r:embed="rId4"/>
          <a:stretch>
            <a:fillRect/>
          </a:stretch>
        </p:blipFill>
        <p:spPr>
          <a:xfrm>
            <a:off x="5991741" y="382876"/>
            <a:ext cx="2732049" cy="3821923"/>
          </a:xfrm>
          <a:prstGeom prst="rect">
            <a:avLst/>
          </a:prstGeom>
        </p:spPr>
      </p:pic>
      <p:sp>
        <p:nvSpPr>
          <p:cNvPr id="28" name="Oval 27">
            <a:extLst>
              <a:ext uri="{FF2B5EF4-FFF2-40B4-BE49-F238E27FC236}">
                <a16:creationId xmlns:a16="http://schemas.microsoft.com/office/drawing/2014/main" id="{BA918456-F232-1049-B377-A093630E881E}"/>
              </a:ext>
            </a:extLst>
          </p:cNvPr>
          <p:cNvSpPr/>
          <p:nvPr/>
        </p:nvSpPr>
        <p:spPr>
          <a:xfrm>
            <a:off x="4870568" y="3428999"/>
            <a:ext cx="1103838" cy="10458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458C77EE-5641-8D49-9F67-9C8A918C3C26}"/>
              </a:ext>
            </a:extLst>
          </p:cNvPr>
          <p:cNvSpPr/>
          <p:nvPr/>
        </p:nvSpPr>
        <p:spPr>
          <a:xfrm>
            <a:off x="2953773" y="3637692"/>
            <a:ext cx="1329904" cy="134896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Shape&#10;&#10;Description automatically generated with low confidence">
            <a:extLst>
              <a:ext uri="{FF2B5EF4-FFF2-40B4-BE49-F238E27FC236}">
                <a16:creationId xmlns:a16="http://schemas.microsoft.com/office/drawing/2014/main" id="{9B46CFF2-DF98-2846-AA4C-44237A15B06C}"/>
              </a:ext>
            </a:extLst>
          </p:cNvPr>
          <p:cNvPicPr>
            <a:picLocks noChangeAspect="1"/>
          </p:cNvPicPr>
          <p:nvPr/>
        </p:nvPicPr>
        <p:blipFill>
          <a:blip r:embed="rId5"/>
          <a:stretch>
            <a:fillRect/>
          </a:stretch>
        </p:blipFill>
        <p:spPr>
          <a:xfrm>
            <a:off x="2381093" y="3031766"/>
            <a:ext cx="2455472" cy="2455472"/>
          </a:xfrm>
          <a:prstGeom prst="rect">
            <a:avLst/>
          </a:prstGeom>
        </p:spPr>
      </p:pic>
      <p:sp>
        <p:nvSpPr>
          <p:cNvPr id="23" name="TextBox 22">
            <a:extLst>
              <a:ext uri="{FF2B5EF4-FFF2-40B4-BE49-F238E27FC236}">
                <a16:creationId xmlns:a16="http://schemas.microsoft.com/office/drawing/2014/main" id="{4396DC01-64C1-D14B-8B34-50A71461D610}"/>
              </a:ext>
            </a:extLst>
          </p:cNvPr>
          <p:cNvSpPr txBox="1"/>
          <p:nvPr/>
        </p:nvSpPr>
        <p:spPr>
          <a:xfrm>
            <a:off x="3366650" y="1281316"/>
            <a:ext cx="3130379" cy="1938992"/>
          </a:xfrm>
          <a:prstGeom prst="rect">
            <a:avLst/>
          </a:prstGeom>
          <a:noFill/>
        </p:spPr>
        <p:txBody>
          <a:bodyPr wrap="square" rtlCol="0">
            <a:spAutoFit/>
          </a:bodyPr>
          <a:lstStyle/>
          <a:p>
            <a:r>
              <a:rPr lang="en-GB" sz="6000" b="1" dirty="0">
                <a:latin typeface="Courier" pitchFamily="2" charset="0"/>
              </a:rPr>
              <a:t>I TURN IPA</a:t>
            </a:r>
          </a:p>
        </p:txBody>
      </p:sp>
      <p:sp>
        <p:nvSpPr>
          <p:cNvPr id="24" name="TextBox 23">
            <a:extLst>
              <a:ext uri="{FF2B5EF4-FFF2-40B4-BE49-F238E27FC236}">
                <a16:creationId xmlns:a16="http://schemas.microsoft.com/office/drawing/2014/main" id="{530F4375-FF8A-0B41-8624-42A19BE3028F}"/>
              </a:ext>
            </a:extLst>
          </p:cNvPr>
          <p:cNvSpPr txBox="1"/>
          <p:nvPr/>
        </p:nvSpPr>
        <p:spPr>
          <a:xfrm>
            <a:off x="6107849" y="4040679"/>
            <a:ext cx="3130379" cy="1938992"/>
          </a:xfrm>
          <a:prstGeom prst="rect">
            <a:avLst/>
          </a:prstGeom>
          <a:noFill/>
        </p:spPr>
        <p:txBody>
          <a:bodyPr wrap="square" rtlCol="0">
            <a:spAutoFit/>
          </a:bodyPr>
          <a:lstStyle/>
          <a:p>
            <a:r>
              <a:rPr lang="en-GB" sz="6000" b="1" dirty="0">
                <a:latin typeface="Courier" pitchFamily="2" charset="0"/>
              </a:rPr>
              <a:t>INTO {API}</a:t>
            </a:r>
          </a:p>
        </p:txBody>
      </p:sp>
      <p:sp>
        <p:nvSpPr>
          <p:cNvPr id="29" name="Oval 28">
            <a:extLst>
              <a:ext uri="{FF2B5EF4-FFF2-40B4-BE49-F238E27FC236}">
                <a16:creationId xmlns:a16="http://schemas.microsoft.com/office/drawing/2014/main" id="{951218FA-CE1C-B042-A78C-EF1E19361903}"/>
              </a:ext>
            </a:extLst>
          </p:cNvPr>
          <p:cNvSpPr/>
          <p:nvPr/>
        </p:nvSpPr>
        <p:spPr>
          <a:xfrm>
            <a:off x="4616180" y="4792220"/>
            <a:ext cx="616155" cy="5989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 name="Picture 19" descr="Shape&#10;&#10;Description automatically generated with low confidence">
            <a:extLst>
              <a:ext uri="{FF2B5EF4-FFF2-40B4-BE49-F238E27FC236}">
                <a16:creationId xmlns:a16="http://schemas.microsoft.com/office/drawing/2014/main" id="{333E6362-D592-5043-9CAC-FA701FF0CB07}"/>
              </a:ext>
            </a:extLst>
          </p:cNvPr>
          <p:cNvPicPr>
            <a:picLocks noChangeAspect="1"/>
          </p:cNvPicPr>
          <p:nvPr/>
        </p:nvPicPr>
        <p:blipFill>
          <a:blip r:embed="rId5"/>
          <a:stretch>
            <a:fillRect/>
          </a:stretch>
        </p:blipFill>
        <p:spPr>
          <a:xfrm rot="13966987">
            <a:off x="4537314" y="3045911"/>
            <a:ext cx="1718642" cy="1718642"/>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CAC338A5-1239-CF49-A3D7-304FF77668F2}"/>
              </a:ext>
            </a:extLst>
          </p:cNvPr>
          <p:cNvPicPr>
            <a:picLocks noChangeAspect="1"/>
          </p:cNvPicPr>
          <p:nvPr/>
        </p:nvPicPr>
        <p:blipFill>
          <a:blip r:embed="rId5"/>
          <a:stretch>
            <a:fillRect/>
          </a:stretch>
        </p:blipFill>
        <p:spPr>
          <a:xfrm rot="2093701">
            <a:off x="4423891" y="4555232"/>
            <a:ext cx="1051071" cy="1051071"/>
          </a:xfrm>
          <a:prstGeom prst="rect">
            <a:avLst/>
          </a:prstGeom>
        </p:spPr>
      </p:pic>
    </p:spTree>
    <p:extLst>
      <p:ext uri="{BB962C8B-B14F-4D97-AF65-F5344CB8AC3E}">
        <p14:creationId xmlns:p14="http://schemas.microsoft.com/office/powerpoint/2010/main" val="2530747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BENEFITS OF THE CODE FIRST APPROACH</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Choosing the right approach for your API</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20</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When Delivery Speed Matters</a:t>
            </a:r>
            <a:r>
              <a:rPr lang="en-GB" sz="1800" i="1" dirty="0">
                <a:latin typeface="Arial" panose="020B0604020202020204" pitchFamily="34" charset="0"/>
                <a:cs typeface="Arial" panose="020B0604020202020204" pitchFamily="34" charset="0"/>
              </a:rPr>
              <a:t> -</a:t>
            </a:r>
            <a:r>
              <a:rPr lang="en-GB" sz="1800" b="1" i="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When Developing Internal APIs</a:t>
            </a:r>
            <a:r>
              <a:rPr lang="en-GB" sz="1800" i="1" dirty="0">
                <a:latin typeface="Arial" panose="020B0604020202020204" pitchFamily="34" charset="0"/>
                <a:cs typeface="Arial" panose="020B0604020202020204" pitchFamily="34" charset="0"/>
              </a:rPr>
              <a:t> -</a:t>
            </a:r>
            <a:r>
              <a:rPr lang="en-GB" sz="1800" b="1" i="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pPr marL="0" indent="0">
              <a:buNone/>
            </a:pPr>
            <a:endParaRPr lang="en-GB" sz="1800"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D878FFDF-99D0-4840-8F2D-8542F26ED82C}"/>
              </a:ext>
            </a:extLst>
          </p:cNvPr>
          <p:cNvPicPr>
            <a:picLocks noChangeAspect="1"/>
          </p:cNvPicPr>
          <p:nvPr/>
        </p:nvPicPr>
        <p:blipFill>
          <a:blip r:embed="rId4"/>
          <a:stretch>
            <a:fillRect/>
          </a:stretch>
        </p:blipFill>
        <p:spPr>
          <a:xfrm>
            <a:off x="11112843" y="107994"/>
            <a:ext cx="785643" cy="1110918"/>
          </a:xfrm>
          <a:prstGeom prst="rect">
            <a:avLst/>
          </a:prstGeom>
        </p:spPr>
      </p:pic>
    </p:spTree>
    <p:extLst>
      <p:ext uri="{BB962C8B-B14F-4D97-AF65-F5344CB8AC3E}">
        <p14:creationId xmlns:p14="http://schemas.microsoft.com/office/powerpoint/2010/main" val="80231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CHALLENGES OF THE DESIGN FIRST APPROACH</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Choosing the right approach for your API</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21</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It’s hard work</a:t>
            </a:r>
            <a:r>
              <a:rPr lang="en-GB" sz="1800" i="1" dirty="0">
                <a:latin typeface="Arial" panose="020B0604020202020204" pitchFamily="34" charset="0"/>
                <a:cs typeface="Arial" panose="020B0604020202020204" pitchFamily="34" charset="0"/>
              </a:rPr>
              <a:t> -</a:t>
            </a:r>
            <a:r>
              <a:rPr lang="en-GB" sz="1800" b="1" i="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To be honest, it takes a lot of hard work for any team to move to a Design First approach. </a:t>
            </a: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It takes commitment</a:t>
            </a:r>
            <a:r>
              <a:rPr lang="en-GB" sz="1800" i="1" dirty="0">
                <a:latin typeface="Arial" panose="020B0604020202020204" pitchFamily="34" charset="0"/>
                <a:cs typeface="Arial" panose="020B0604020202020204" pitchFamily="34" charset="0"/>
              </a:rPr>
              <a:t> - </a:t>
            </a:r>
            <a:r>
              <a:rPr lang="en-GB" sz="1800" dirty="0">
                <a:latin typeface="Arial" panose="020B0604020202020204" pitchFamily="34" charset="0"/>
                <a:cs typeface="Arial" panose="020B0604020202020204" pitchFamily="34" charset="0"/>
              </a:rPr>
              <a:t>Companies must be intentional no matter their size - this shift to Design First doesn’t happen on its own.</a:t>
            </a:r>
          </a:p>
          <a:p>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D96FDAC4-4718-9644-81C7-B5B8AFADE0F8}"/>
              </a:ext>
            </a:extLst>
          </p:cNvPr>
          <p:cNvPicPr>
            <a:picLocks noChangeAspect="1"/>
          </p:cNvPicPr>
          <p:nvPr/>
        </p:nvPicPr>
        <p:blipFill>
          <a:blip r:embed="rId4"/>
          <a:stretch>
            <a:fillRect/>
          </a:stretch>
        </p:blipFill>
        <p:spPr>
          <a:xfrm>
            <a:off x="11112842" y="238257"/>
            <a:ext cx="785643" cy="785643"/>
          </a:xfrm>
          <a:prstGeom prst="rect">
            <a:avLst/>
          </a:prstGeom>
        </p:spPr>
      </p:pic>
      <p:pic>
        <p:nvPicPr>
          <p:cNvPr id="3" name="Picture 2">
            <a:extLst>
              <a:ext uri="{FF2B5EF4-FFF2-40B4-BE49-F238E27FC236}">
                <a16:creationId xmlns:a16="http://schemas.microsoft.com/office/drawing/2014/main" id="{3595FDA6-F6CA-534B-9897-588A91AE51B1}"/>
              </a:ext>
            </a:extLst>
          </p:cNvPr>
          <p:cNvPicPr>
            <a:picLocks noChangeAspect="1"/>
          </p:cNvPicPr>
          <p:nvPr/>
        </p:nvPicPr>
        <p:blipFill>
          <a:blip r:embed="rId5"/>
          <a:stretch>
            <a:fillRect/>
          </a:stretch>
        </p:blipFill>
        <p:spPr>
          <a:xfrm>
            <a:off x="142622" y="3606834"/>
            <a:ext cx="4379525" cy="2702167"/>
          </a:xfrm>
          <a:prstGeom prst="rect">
            <a:avLst/>
          </a:prstGeom>
        </p:spPr>
      </p:pic>
      <p:sp>
        <p:nvSpPr>
          <p:cNvPr id="4" name="Oval 3">
            <a:extLst>
              <a:ext uri="{FF2B5EF4-FFF2-40B4-BE49-F238E27FC236}">
                <a16:creationId xmlns:a16="http://schemas.microsoft.com/office/drawing/2014/main" id="{13CAC99E-0899-6149-9DD3-2C56FE2CB255}"/>
              </a:ext>
            </a:extLst>
          </p:cNvPr>
          <p:cNvSpPr/>
          <p:nvPr/>
        </p:nvSpPr>
        <p:spPr>
          <a:xfrm>
            <a:off x="403224" y="3707027"/>
            <a:ext cx="560603" cy="5341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59F13F2E-6D5F-F348-8C22-5BDC93B04357}"/>
              </a:ext>
            </a:extLst>
          </p:cNvPr>
          <p:cNvPicPr>
            <a:picLocks noChangeAspect="1"/>
          </p:cNvPicPr>
          <p:nvPr/>
        </p:nvPicPr>
        <p:blipFill>
          <a:blip r:embed="rId6"/>
          <a:stretch>
            <a:fillRect/>
          </a:stretch>
        </p:blipFill>
        <p:spPr>
          <a:xfrm>
            <a:off x="333467" y="3479096"/>
            <a:ext cx="712738" cy="1007829"/>
          </a:xfrm>
          <a:prstGeom prst="rect">
            <a:avLst/>
          </a:prstGeom>
        </p:spPr>
      </p:pic>
      <p:pic>
        <p:nvPicPr>
          <p:cNvPr id="15" name="Picture 14">
            <a:extLst>
              <a:ext uri="{FF2B5EF4-FFF2-40B4-BE49-F238E27FC236}">
                <a16:creationId xmlns:a16="http://schemas.microsoft.com/office/drawing/2014/main" id="{76069BE9-EF7C-794C-939C-65D873CC4F97}"/>
              </a:ext>
            </a:extLst>
          </p:cNvPr>
          <p:cNvPicPr>
            <a:picLocks noChangeAspect="1"/>
          </p:cNvPicPr>
          <p:nvPr/>
        </p:nvPicPr>
        <p:blipFill>
          <a:blip r:embed="rId4"/>
          <a:stretch>
            <a:fillRect/>
          </a:stretch>
        </p:blipFill>
        <p:spPr>
          <a:xfrm>
            <a:off x="3736504" y="5120364"/>
            <a:ext cx="785643" cy="785643"/>
          </a:xfrm>
          <a:prstGeom prst="rect">
            <a:avLst/>
          </a:prstGeom>
        </p:spPr>
      </p:pic>
    </p:spTree>
    <p:extLst>
      <p:ext uri="{BB962C8B-B14F-4D97-AF65-F5344CB8AC3E}">
        <p14:creationId xmlns:p14="http://schemas.microsoft.com/office/powerpoint/2010/main" val="290257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BENEFITS OF THE DESIGN FIRST APPROACH</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Choosing the right approach for your API</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22</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Product-Driven APIs</a:t>
            </a:r>
            <a:r>
              <a:rPr lang="en-GB" sz="180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Working in Parallel</a:t>
            </a:r>
            <a:r>
              <a:rPr lang="en-GB" sz="180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Shorter Feedback Loops</a:t>
            </a:r>
            <a:r>
              <a:rPr lang="en-GB" sz="1800" dirty="0">
                <a:latin typeface="Arial" panose="020B0604020202020204" pitchFamily="34" charset="0"/>
                <a:cs typeface="Arial" panose="020B0604020202020204" pitchFamily="34" charset="0"/>
              </a:rPr>
              <a:t> – A team can try out a design before developers deliver working code.</a:t>
            </a: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Source of Truth</a:t>
            </a:r>
            <a:r>
              <a:rPr lang="en-GB" sz="1800" dirty="0">
                <a:latin typeface="Arial" panose="020B0604020202020204" pitchFamily="34" charset="0"/>
                <a:cs typeface="Arial" panose="020B0604020202020204" pitchFamily="34" charset="0"/>
              </a:rPr>
              <a:t> – Teams can view their API definition as the source of truth for DevOps, testing and deployment.</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When Delivering Mission Critical APIs</a:t>
            </a:r>
            <a:r>
              <a:rPr lang="en-GB" sz="180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p:txBody>
      </p:sp>
      <p:pic>
        <p:nvPicPr>
          <p:cNvPr id="13" name="Picture 12">
            <a:extLst>
              <a:ext uri="{FF2B5EF4-FFF2-40B4-BE49-F238E27FC236}">
                <a16:creationId xmlns:a16="http://schemas.microsoft.com/office/drawing/2014/main" id="{CC1CB487-4D98-854D-9353-277329DE57EB}"/>
              </a:ext>
            </a:extLst>
          </p:cNvPr>
          <p:cNvPicPr>
            <a:picLocks noChangeAspect="1"/>
          </p:cNvPicPr>
          <p:nvPr/>
        </p:nvPicPr>
        <p:blipFill>
          <a:blip r:embed="rId4"/>
          <a:stretch>
            <a:fillRect/>
          </a:stretch>
        </p:blipFill>
        <p:spPr>
          <a:xfrm>
            <a:off x="11112843" y="107994"/>
            <a:ext cx="785643" cy="1110918"/>
          </a:xfrm>
          <a:prstGeom prst="rect">
            <a:avLst/>
          </a:prstGeom>
        </p:spPr>
      </p:pic>
    </p:spTree>
    <p:extLst>
      <p:ext uri="{BB962C8B-B14F-4D97-AF65-F5344CB8AC3E}">
        <p14:creationId xmlns:p14="http://schemas.microsoft.com/office/powerpoint/2010/main" val="143198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 calcmode="lin" valueType="num">
                                      <p:cBhvr additive="base">
                                        <p:cTn id="25"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anim calcmode="lin" valueType="num">
                                      <p:cBhvr additive="base">
                                        <p:cTn id="31"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WOLF FACT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Brain Focus</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23</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latin typeface="Arial" panose="020B0604020202020204" pitchFamily="34" charset="0"/>
              <a:cs typeface="Arial" panose="020B0604020202020204" pitchFamily="34" charset="0"/>
            </a:endParaRPr>
          </a:p>
        </p:txBody>
      </p:sp>
      <p:sp>
        <p:nvSpPr>
          <p:cNvPr id="15" name="Textplatzhalter 8">
            <a:extLst>
              <a:ext uri="{FF2B5EF4-FFF2-40B4-BE49-F238E27FC236}">
                <a16:creationId xmlns:a16="http://schemas.microsoft.com/office/drawing/2014/main" id="{5282B69C-6B39-9E4A-AAB1-ABC432A005AA}"/>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It’s all in the howl</a:t>
            </a:r>
          </a:p>
          <a:p>
            <a:pPr marL="0" indent="0">
              <a:buNone/>
            </a:pPr>
            <a:endParaRPr lang="en-GB" sz="1800" b="1" i="1"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3" name="Picture 2" descr="A picture containing background pattern&#10;&#10;Description automatically generated">
            <a:extLst>
              <a:ext uri="{FF2B5EF4-FFF2-40B4-BE49-F238E27FC236}">
                <a16:creationId xmlns:a16="http://schemas.microsoft.com/office/drawing/2014/main" id="{657ECE75-28E6-EE4E-B55B-B66E3ECBF94A}"/>
              </a:ext>
            </a:extLst>
          </p:cNvPr>
          <p:cNvPicPr>
            <a:picLocks noChangeAspect="1"/>
          </p:cNvPicPr>
          <p:nvPr/>
        </p:nvPicPr>
        <p:blipFill>
          <a:blip r:embed="rId4"/>
          <a:stretch>
            <a:fillRect/>
          </a:stretch>
        </p:blipFill>
        <p:spPr>
          <a:xfrm>
            <a:off x="10478530" y="190522"/>
            <a:ext cx="1540067" cy="1403347"/>
          </a:xfrm>
          <a:prstGeom prst="rect">
            <a:avLst/>
          </a:prstGeom>
        </p:spPr>
      </p:pic>
      <p:pic>
        <p:nvPicPr>
          <p:cNvPr id="4" name="Picture 3">
            <a:extLst>
              <a:ext uri="{FF2B5EF4-FFF2-40B4-BE49-F238E27FC236}">
                <a16:creationId xmlns:a16="http://schemas.microsoft.com/office/drawing/2014/main" id="{9760034A-9769-3A49-8516-C3D154429C80}"/>
              </a:ext>
            </a:extLst>
          </p:cNvPr>
          <p:cNvPicPr>
            <a:picLocks noChangeAspect="1"/>
          </p:cNvPicPr>
          <p:nvPr/>
        </p:nvPicPr>
        <p:blipFill>
          <a:blip r:embed="rId5"/>
          <a:stretch>
            <a:fillRect/>
          </a:stretch>
        </p:blipFill>
        <p:spPr>
          <a:xfrm>
            <a:off x="2386607" y="1145444"/>
            <a:ext cx="3206886" cy="47963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224221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a:latin typeface="Arial" panose="020B0604020202020204" pitchFamily="34" charset="0"/>
                <a:cs typeface="Arial" panose="020B0604020202020204" pitchFamily="34" charset="0"/>
              </a:rPr>
              <a:t>YOUR API IS YOUR CONTRACT</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4215140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WHAT IS AN API CONTRACT?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Your API is your contract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25</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A shared articulation of what an API does in both machine and human readable format.</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Uses tools such as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to describe the requests and responses of each API functionality offered.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An API contract helps mitigate change, or at least communicates it.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Providing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endParaRPr lang="en-GB" sz="1800"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CD834767-4473-4B4B-A9CB-1E95925B0E6B}"/>
              </a:ext>
            </a:extLst>
          </p:cNvPr>
          <p:cNvPicPr>
            <a:picLocks noChangeAspect="1"/>
          </p:cNvPicPr>
          <p:nvPr/>
        </p:nvPicPr>
        <p:blipFill>
          <a:blip r:embed="rId3"/>
          <a:stretch>
            <a:fillRect/>
          </a:stretch>
        </p:blipFill>
        <p:spPr>
          <a:xfrm>
            <a:off x="10745034" y="187512"/>
            <a:ext cx="1153452" cy="1156015"/>
          </a:xfrm>
          <a:prstGeom prst="rect">
            <a:avLst/>
          </a:prstGeom>
        </p:spPr>
      </p:pic>
    </p:spTree>
    <p:extLst>
      <p:ext uri="{BB962C8B-B14F-4D97-AF65-F5344CB8AC3E}">
        <p14:creationId xmlns:p14="http://schemas.microsoft.com/office/powerpoint/2010/main" val="31353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 calcmode="lin" valueType="num">
                                      <p:cBhvr additive="base">
                                        <p:cTn id="25"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anim calcmode="lin" valueType="num">
                                      <p:cBhvr additive="base">
                                        <p:cTn id="31"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WHAT IS AN API CONTRACT?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Your API is your contract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26</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Sadly, an API contract is often wielded in the name of all of these things, but there really is very little accountability or enforcement when it comes to API contracts.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It is 100% up to the API provider to follow through and live up to the contract, with very little an API consumer can do if the contract isn’t met.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Which can result in badly behaved API providers, as well as monstrous API consumers. </a:t>
            </a:r>
          </a:p>
          <a:p>
            <a:endParaRPr lang="en-GB" sz="18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8C003743-C76E-1F46-BC15-AD15E8A5A94B}"/>
              </a:ext>
            </a:extLst>
          </p:cNvPr>
          <p:cNvPicPr>
            <a:picLocks noChangeAspect="1"/>
          </p:cNvPicPr>
          <p:nvPr/>
        </p:nvPicPr>
        <p:blipFill>
          <a:blip r:embed="rId4"/>
          <a:stretch>
            <a:fillRect/>
          </a:stretch>
        </p:blipFill>
        <p:spPr>
          <a:xfrm>
            <a:off x="10745034" y="187512"/>
            <a:ext cx="1153452" cy="1156015"/>
          </a:xfrm>
          <a:prstGeom prst="rect">
            <a:avLst/>
          </a:prstGeom>
        </p:spPr>
      </p:pic>
    </p:spTree>
    <p:extLst>
      <p:ext uri="{BB962C8B-B14F-4D97-AF65-F5344CB8AC3E}">
        <p14:creationId xmlns:p14="http://schemas.microsoft.com/office/powerpoint/2010/main" val="228921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dirty="0">
                <a:latin typeface="Arial" panose="020B0604020202020204" pitchFamily="34" charset="0"/>
                <a:cs typeface="Arial" panose="020B0604020202020204" pitchFamily="34" charset="0"/>
              </a:rPr>
              <a:t>CONTRACT First development</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4100134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WHAT IS CONTRACT FIRST DEVELOPMENT?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Contract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28</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Contract First Development is about making your intent clear across team members and external teams.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By using a tool like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we define our programming API clearly at the outset.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We also update the contract before implementing changes to the code.</a:t>
            </a:r>
          </a:p>
          <a:p>
            <a:pPr marL="0" indent="0">
              <a:buNone/>
            </a:pPr>
            <a:endParaRPr lang="en-GB" sz="1800" dirty="0">
              <a:latin typeface="Arial" panose="020B0604020202020204" pitchFamily="34" charset="0"/>
              <a:cs typeface="Arial" panose="020B0604020202020204" pitchFamily="34" charset="0"/>
            </a:endParaRPr>
          </a:p>
        </p:txBody>
      </p:sp>
      <p:pic>
        <p:nvPicPr>
          <p:cNvPr id="4" name="Picture 3" descr="Application, icon&#10;&#10;Description automatically generated">
            <a:extLst>
              <a:ext uri="{FF2B5EF4-FFF2-40B4-BE49-F238E27FC236}">
                <a16:creationId xmlns:a16="http://schemas.microsoft.com/office/drawing/2014/main" id="{51A0BA74-04AC-CB4E-A99B-7F3CC148EF88}"/>
              </a:ext>
            </a:extLst>
          </p:cNvPr>
          <p:cNvPicPr>
            <a:picLocks noChangeAspect="1"/>
          </p:cNvPicPr>
          <p:nvPr/>
        </p:nvPicPr>
        <p:blipFill>
          <a:blip r:embed="rId4"/>
          <a:stretch>
            <a:fillRect/>
          </a:stretch>
        </p:blipFill>
        <p:spPr>
          <a:xfrm>
            <a:off x="7678124" y="2352006"/>
            <a:ext cx="3947926" cy="3966519"/>
          </a:xfrm>
          <a:prstGeom prst="rect">
            <a:avLst/>
          </a:prstGeom>
          <a:noFill/>
        </p:spPr>
      </p:pic>
      <p:sp>
        <p:nvSpPr>
          <p:cNvPr id="5" name="Heart 4">
            <a:extLst>
              <a:ext uri="{FF2B5EF4-FFF2-40B4-BE49-F238E27FC236}">
                <a16:creationId xmlns:a16="http://schemas.microsoft.com/office/drawing/2014/main" id="{7B796EEF-A89B-8044-884D-3AD90BE42FB2}"/>
              </a:ext>
            </a:extLst>
          </p:cNvPr>
          <p:cNvSpPr/>
          <p:nvPr/>
        </p:nvSpPr>
        <p:spPr>
          <a:xfrm rot="18855575">
            <a:off x="8212327" y="2898036"/>
            <a:ext cx="411625" cy="412528"/>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43215F9D-C322-8947-8656-F67CB1924CCF}"/>
              </a:ext>
            </a:extLst>
          </p:cNvPr>
          <p:cNvPicPr>
            <a:picLocks noChangeAspect="1"/>
          </p:cNvPicPr>
          <p:nvPr/>
        </p:nvPicPr>
        <p:blipFill>
          <a:blip r:embed="rId5"/>
          <a:stretch>
            <a:fillRect/>
          </a:stretch>
        </p:blipFill>
        <p:spPr>
          <a:xfrm>
            <a:off x="10745034" y="187512"/>
            <a:ext cx="1153452" cy="1156015"/>
          </a:xfrm>
          <a:prstGeom prst="rect">
            <a:avLst/>
          </a:prstGeom>
        </p:spPr>
      </p:pic>
    </p:spTree>
    <p:extLst>
      <p:ext uri="{BB962C8B-B14F-4D97-AF65-F5344CB8AC3E}">
        <p14:creationId xmlns:p14="http://schemas.microsoft.com/office/powerpoint/2010/main" val="235302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WHAT IS THIS CONTRACT TESTING THING?</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Contract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29</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When compared to E2E testing approaches, contract testing enables you to create consistent curves in your pipeline speed and complexity that look more like the chart below, whilst maintaining many of the safety guarantees of E2E tests.</a:t>
            </a:r>
          </a:p>
          <a:p>
            <a:pPr marL="0" indent="0">
              <a:buNone/>
            </a:pPr>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p:txBody>
      </p:sp>
      <p:pic>
        <p:nvPicPr>
          <p:cNvPr id="3" name="Graphic 2">
            <a:extLst>
              <a:ext uri="{FF2B5EF4-FFF2-40B4-BE49-F238E27FC236}">
                <a16:creationId xmlns:a16="http://schemas.microsoft.com/office/drawing/2014/main" id="{7533D34B-DEDD-874B-A418-9DE9F174D6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10386" y="2949240"/>
            <a:ext cx="6438900" cy="2476500"/>
          </a:xfrm>
          <a:prstGeom prst="rect">
            <a:avLst/>
          </a:prstGeom>
        </p:spPr>
      </p:pic>
      <p:pic>
        <p:nvPicPr>
          <p:cNvPr id="13" name="Picture 12">
            <a:extLst>
              <a:ext uri="{FF2B5EF4-FFF2-40B4-BE49-F238E27FC236}">
                <a16:creationId xmlns:a16="http://schemas.microsoft.com/office/drawing/2014/main" id="{5C8C3886-2CA5-104C-A67B-249A67FF8593}"/>
              </a:ext>
            </a:extLst>
          </p:cNvPr>
          <p:cNvPicPr>
            <a:picLocks noChangeAspect="1"/>
          </p:cNvPicPr>
          <p:nvPr/>
        </p:nvPicPr>
        <p:blipFill>
          <a:blip r:embed="rId6"/>
          <a:stretch>
            <a:fillRect/>
          </a:stretch>
        </p:blipFill>
        <p:spPr>
          <a:xfrm>
            <a:off x="10745034" y="187512"/>
            <a:ext cx="1153452" cy="1156015"/>
          </a:xfrm>
          <a:prstGeom prst="rect">
            <a:avLst/>
          </a:prstGeom>
        </p:spPr>
      </p:pic>
      <p:pic>
        <p:nvPicPr>
          <p:cNvPr id="14" name="Graphic 13" descr="Checkbox Crossed with solid fill">
            <a:extLst>
              <a:ext uri="{FF2B5EF4-FFF2-40B4-BE49-F238E27FC236}">
                <a16:creationId xmlns:a16="http://schemas.microsoft.com/office/drawing/2014/main" id="{397B66F9-82FA-C343-A486-5CE1FF65C8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011" y="473398"/>
            <a:ext cx="497448" cy="497448"/>
          </a:xfrm>
          <a:prstGeom prst="rect">
            <a:avLst/>
          </a:prstGeom>
        </p:spPr>
      </p:pic>
      <p:pic>
        <p:nvPicPr>
          <p:cNvPr id="15" name="Graphic 14" descr="Checkbox Ticked with solid fill">
            <a:extLst>
              <a:ext uri="{FF2B5EF4-FFF2-40B4-BE49-F238E27FC236}">
                <a16:creationId xmlns:a16="http://schemas.microsoft.com/office/drawing/2014/main" id="{A574B0BE-D0C7-7B4D-89F7-8A39F76267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379874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5321649"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r>
              <a:rPr lang="en-GB" sz="2400" dirty="0" err="1">
                <a:latin typeface="Arial" panose="020B0604020202020204" pitchFamily="34" charset="0"/>
                <a:cs typeface="Arial" panose="020B0604020202020204" pitchFamily="34" charset="0"/>
              </a:rPr>
              <a:t>Openapi</a:t>
            </a:r>
            <a:r>
              <a:rPr lang="en-GB" sz="2400" dirty="0">
                <a:latin typeface="Arial" panose="020B0604020202020204" pitchFamily="34" charset="0"/>
                <a:cs typeface="Arial" panose="020B0604020202020204" pitchFamily="34" charset="0"/>
              </a:rPr>
              <a:t> contract validation</a:t>
            </a:r>
            <a:endParaRPr lang="en-GB" sz="2400" dirty="0"/>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
        <p:nvSpPr>
          <p:cNvPr id="21" name="Rechteck 34">
            <a:extLst>
              <a:ext uri="{FF2B5EF4-FFF2-40B4-BE49-F238E27FC236}">
                <a16:creationId xmlns:a16="http://schemas.microsoft.com/office/drawing/2014/main" id="{B91F412E-430A-A74C-91DC-4FB5DD742293}"/>
              </a:ext>
            </a:extLst>
          </p:cNvPr>
          <p:cNvSpPr/>
          <p:nvPr/>
        </p:nvSpPr>
        <p:spPr bwMode="gray">
          <a:xfrm>
            <a:off x="6307138" y="2082611"/>
            <a:ext cx="5783262" cy="2504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feld 3">
            <a:extLst>
              <a:ext uri="{FF2B5EF4-FFF2-40B4-BE49-F238E27FC236}">
                <a16:creationId xmlns:a16="http://schemas.microsoft.com/office/drawing/2014/main" id="{746E2DDE-491C-434E-9718-9EB8C0611E3E}"/>
              </a:ext>
            </a:extLst>
          </p:cNvPr>
          <p:cNvSpPr txBox="1"/>
          <p:nvPr/>
        </p:nvSpPr>
        <p:spPr>
          <a:xfrm>
            <a:off x="6548438" y="2112131"/>
            <a:ext cx="3429000" cy="735586"/>
          </a:xfrm>
          <a:prstGeom prst="rect">
            <a:avLst/>
          </a:prstGeom>
          <a:noFill/>
        </p:spPr>
        <p:txBody>
          <a:bodyPr wrap="square" lIns="0" tIns="0" rIns="0" bIns="0" rtlCol="0" anchor="b">
            <a:spAutoFit/>
          </a:bodyPr>
          <a:lstStyle/>
          <a:p>
            <a:pPr marL="0" marR="0" lvl="0" indent="0" algn="l" defTabSz="1088502" rtl="0" eaLnBrk="1" fontAlgn="auto" latinLnBrk="0" hangingPunct="1">
              <a:lnSpc>
                <a:spcPct val="130000"/>
              </a:lnSpc>
              <a:spcBef>
                <a:spcPts val="0"/>
              </a:spcBef>
              <a:spcAft>
                <a:spcPts val="0"/>
              </a:spcAft>
              <a:buClrTx/>
              <a:buSzTx/>
              <a:buFontTx/>
              <a:buNone/>
              <a:tabLst/>
              <a:defRPr/>
            </a:pPr>
            <a:r>
              <a:rPr kumimoji="0" lang="en-GB" sz="4000" b="1" i="0" u="none" strike="noStrike" kern="1200" cap="all" spc="0" normalizeH="0" baseline="0" dirty="0">
                <a:ln>
                  <a:noFill/>
                </a:ln>
                <a:solidFill>
                  <a:srgbClr val="70267D"/>
                </a:solidFill>
                <a:effectLst/>
                <a:uLnTx/>
                <a:uFillTx/>
                <a:latin typeface="+mn-lt"/>
                <a:ea typeface="+mn-ea"/>
                <a:cs typeface="+mn-cs"/>
              </a:rPr>
              <a:t>Agenda</a:t>
            </a:r>
          </a:p>
        </p:txBody>
      </p:sp>
      <p:sp>
        <p:nvSpPr>
          <p:cNvPr id="23" name="Textplatzhalter 41">
            <a:extLst>
              <a:ext uri="{FF2B5EF4-FFF2-40B4-BE49-F238E27FC236}">
                <a16:creationId xmlns:a16="http://schemas.microsoft.com/office/drawing/2014/main" id="{17610A1D-102A-8643-9EC9-84C19BFDD2EB}"/>
              </a:ext>
            </a:extLst>
          </p:cNvPr>
          <p:cNvSpPr txBox="1">
            <a:spLocks/>
          </p:cNvSpPr>
          <p:nvPr/>
        </p:nvSpPr>
        <p:spPr bwMode="gray">
          <a:xfrm>
            <a:off x="6548438" y="3027218"/>
            <a:ext cx="5209557" cy="1181100"/>
          </a:xfrm>
          <a:prstGeom prst="rect">
            <a:avLst/>
          </a:prstGeom>
        </p:spPr>
        <p:txBody>
          <a:bodyPr vert="horz" lIns="91440" tIns="45720" rIns="91440" bIns="45720" rtlCol="0" anchor="ctr"/>
          <a:lstStyle>
            <a:defPPr>
              <a:defRPr lang="en-BG"/>
            </a:defPPr>
            <a:lvl1pPr marL="0" indent="0" algn="ctr" defTabSz="914400" rtl="0" eaLnBrk="1" latinLnBrk="0" hangingPunct="1">
              <a:lnSpc>
                <a:spcPct val="100000"/>
              </a:lnSpc>
              <a:buFontTx/>
              <a:buNone/>
              <a:defRPr sz="2000" kern="1200">
                <a:solidFill>
                  <a:srgbClr val="965AA0"/>
                </a:solidFill>
                <a:latin typeface="+mn-lt"/>
                <a:ea typeface="+mn-ea"/>
                <a:cs typeface="+mn-cs"/>
              </a:defRPr>
            </a:lvl1pPr>
            <a:lvl2pPr marL="0" indent="0" algn="l" defTabSz="914400" rtl="0" eaLnBrk="1" latinLnBrk="0" hangingPunct="1">
              <a:lnSpc>
                <a:spcPct val="100000"/>
              </a:lnSpc>
              <a:buFontTx/>
              <a:buNone/>
              <a:defRPr sz="2000" kern="1200">
                <a:solidFill>
                  <a:srgbClr val="965AA0"/>
                </a:solidFill>
                <a:latin typeface="+mn-lt"/>
                <a:ea typeface="+mn-ea"/>
                <a:cs typeface="+mn-cs"/>
              </a:defRPr>
            </a:lvl2pPr>
            <a:lvl3pPr marL="0" indent="0" algn="l" defTabSz="914400" rtl="0" eaLnBrk="1" latinLnBrk="0" hangingPunct="1">
              <a:lnSpc>
                <a:spcPct val="100000"/>
              </a:lnSpc>
              <a:buFontTx/>
              <a:buNone/>
              <a:defRPr sz="2000" kern="1200">
                <a:solidFill>
                  <a:srgbClr val="965AA0"/>
                </a:solidFill>
                <a:latin typeface="+mn-lt"/>
                <a:ea typeface="+mn-ea"/>
                <a:cs typeface="+mn-cs"/>
              </a:defRPr>
            </a:lvl3pPr>
            <a:lvl4pPr marL="0" indent="0" algn="l" defTabSz="914400" rtl="0" eaLnBrk="1" latinLnBrk="0" hangingPunct="1">
              <a:lnSpc>
                <a:spcPct val="100000"/>
              </a:lnSpc>
              <a:buFontTx/>
              <a:buNone/>
              <a:defRPr sz="2000" kern="1200">
                <a:solidFill>
                  <a:srgbClr val="965AA0"/>
                </a:solidFill>
                <a:latin typeface="+mn-lt"/>
                <a:ea typeface="+mn-ea"/>
                <a:cs typeface="+mn-cs"/>
              </a:defRPr>
            </a:lvl4pPr>
            <a:lvl5pPr marL="0" indent="0" algn="l" defTabSz="914400" rtl="0" eaLnBrk="1" latinLnBrk="0" hangingPunct="1">
              <a:lnSpc>
                <a:spcPct val="100000"/>
              </a:lnSpc>
              <a:buFontTx/>
              <a:buNone/>
              <a:defRPr sz="2000" kern="1200">
                <a:solidFill>
                  <a:srgbClr val="965AA0"/>
                </a:solidFill>
                <a:latin typeface="+mn-lt"/>
                <a:ea typeface="+mn-ea"/>
                <a:cs typeface="+mn-cs"/>
              </a:defRPr>
            </a:lvl5pPr>
            <a:lvl6pPr marL="0" indent="0" algn="l" defTabSz="914400" rtl="0" eaLnBrk="1" latinLnBrk="0" hangingPunct="1">
              <a:lnSpc>
                <a:spcPct val="100000"/>
              </a:lnSpc>
              <a:buFontTx/>
              <a:buNone/>
              <a:defRPr sz="2000" kern="1200">
                <a:solidFill>
                  <a:srgbClr val="965AA0"/>
                </a:solidFill>
                <a:latin typeface="+mn-lt"/>
                <a:ea typeface="+mn-ea"/>
                <a:cs typeface="+mn-cs"/>
              </a:defRPr>
            </a:lvl6pPr>
            <a:lvl7pPr marL="0" indent="0" algn="l" defTabSz="914400" rtl="0" eaLnBrk="1" latinLnBrk="0" hangingPunct="1">
              <a:lnSpc>
                <a:spcPct val="100000"/>
              </a:lnSpc>
              <a:buFontTx/>
              <a:buNone/>
              <a:defRPr sz="2000" kern="1200">
                <a:solidFill>
                  <a:srgbClr val="965AA0"/>
                </a:solidFill>
                <a:latin typeface="+mn-lt"/>
                <a:ea typeface="+mn-ea"/>
                <a:cs typeface="+mn-cs"/>
              </a:defRPr>
            </a:lvl7pPr>
            <a:lvl8pPr marL="0" indent="0" algn="l" defTabSz="914400" rtl="0" eaLnBrk="1" latinLnBrk="0" hangingPunct="1">
              <a:lnSpc>
                <a:spcPct val="100000"/>
              </a:lnSpc>
              <a:buFontTx/>
              <a:buNone/>
              <a:defRPr sz="2000" kern="1200">
                <a:solidFill>
                  <a:srgbClr val="965AA0"/>
                </a:solidFill>
                <a:latin typeface="+mn-lt"/>
                <a:ea typeface="+mn-ea"/>
                <a:cs typeface="+mn-cs"/>
              </a:defRPr>
            </a:lvl8pPr>
            <a:lvl9pPr marL="0" indent="0" algn="l" defTabSz="914400" rtl="0" eaLnBrk="1" latinLnBrk="0" hangingPunct="1">
              <a:lnSpc>
                <a:spcPct val="100000"/>
              </a:lnSpc>
              <a:buFontTx/>
              <a:buNone/>
              <a:defRPr sz="2000" kern="1200">
                <a:solidFill>
                  <a:srgbClr val="965AA0"/>
                </a:solidFill>
                <a:latin typeface="+mn-lt"/>
                <a:ea typeface="+mn-ea"/>
                <a:cs typeface="+mn-cs"/>
              </a:defRPr>
            </a:lvl9pPr>
          </a:lstStyle>
          <a:p>
            <a:pPr lvl="1"/>
            <a:r>
              <a:rPr lang="en-GB" dirty="0"/>
              <a:t>Introduction</a:t>
            </a:r>
          </a:p>
          <a:p>
            <a:pPr lvl="1"/>
            <a:r>
              <a:rPr lang="en-GB" dirty="0"/>
              <a:t>Use case</a:t>
            </a:r>
          </a:p>
          <a:p>
            <a:pPr lvl="1"/>
            <a:r>
              <a:rPr lang="en-GB" dirty="0"/>
              <a:t>Demo</a:t>
            </a:r>
          </a:p>
          <a:p>
            <a:pPr lvl="1"/>
            <a:r>
              <a:rPr lang="en-GB" dirty="0"/>
              <a:t>Recap</a:t>
            </a:r>
          </a:p>
          <a:p>
            <a:pPr lvl="1"/>
            <a:r>
              <a:rPr lang="en-GB" dirty="0"/>
              <a:t>Questions</a:t>
            </a:r>
          </a:p>
        </p:txBody>
      </p:sp>
    </p:spTree>
    <p:extLst>
      <p:ext uri="{BB962C8B-B14F-4D97-AF65-F5344CB8AC3E}">
        <p14:creationId xmlns:p14="http://schemas.microsoft.com/office/powerpoint/2010/main" val="3400934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CONVINCE ME</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Contract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30</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The main thing that any organisation cares about when it comes to software development is cost.</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When building a product, your time is probably the biggest cost to an organisation. </a:t>
            </a:r>
          </a:p>
          <a:p>
            <a:pPr marL="0" indent="0">
              <a:buNone/>
            </a:pP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Using contract tests in conjunction with, or as a replacement for traditional end-to-end tests will be cheaper in the long run, for several reasons.</a:t>
            </a:r>
          </a:p>
        </p:txBody>
      </p:sp>
      <p:pic>
        <p:nvPicPr>
          <p:cNvPr id="16" name="Picture 15">
            <a:extLst>
              <a:ext uri="{FF2B5EF4-FFF2-40B4-BE49-F238E27FC236}">
                <a16:creationId xmlns:a16="http://schemas.microsoft.com/office/drawing/2014/main" id="{E572FDCD-76B2-FC49-A189-9AD5BAAE84E7}"/>
              </a:ext>
            </a:extLst>
          </p:cNvPr>
          <p:cNvPicPr>
            <a:picLocks noChangeAspect="1"/>
          </p:cNvPicPr>
          <p:nvPr/>
        </p:nvPicPr>
        <p:blipFill>
          <a:blip r:embed="rId4"/>
          <a:stretch>
            <a:fillRect/>
          </a:stretch>
        </p:blipFill>
        <p:spPr>
          <a:xfrm>
            <a:off x="10745034" y="187512"/>
            <a:ext cx="1153452" cy="1156015"/>
          </a:xfrm>
          <a:prstGeom prst="rect">
            <a:avLst/>
          </a:prstGeom>
        </p:spPr>
      </p:pic>
      <p:pic>
        <p:nvPicPr>
          <p:cNvPr id="13" name="Graphic 12" descr="Checkbox Crossed with solid fill">
            <a:extLst>
              <a:ext uri="{FF2B5EF4-FFF2-40B4-BE49-F238E27FC236}">
                <a16:creationId xmlns:a16="http://schemas.microsoft.com/office/drawing/2014/main" id="{8DB154D9-AEE5-BF4F-BD46-2802947380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2011" y="473398"/>
            <a:ext cx="497448" cy="497448"/>
          </a:xfrm>
          <a:prstGeom prst="rect">
            <a:avLst/>
          </a:prstGeom>
        </p:spPr>
      </p:pic>
      <p:pic>
        <p:nvPicPr>
          <p:cNvPr id="14" name="Graphic 13" descr="Checkbox Ticked with solid fill">
            <a:extLst>
              <a:ext uri="{FF2B5EF4-FFF2-40B4-BE49-F238E27FC236}">
                <a16:creationId xmlns:a16="http://schemas.microsoft.com/office/drawing/2014/main" id="{7CD28624-7582-3040-8E80-0A9AFFE261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174641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 calcmode="lin" valueType="num">
                                      <p:cBhvr additive="base">
                                        <p:cTn id="25"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CONVINCE ME</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Contract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31</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Contract tests save development time by:</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Providing very fast feedback loops</a:t>
            </a:r>
            <a:r>
              <a:rPr lang="bg-BG" sz="1800" dirty="0">
                <a:latin typeface="Arial" panose="020B0604020202020204" pitchFamily="34" charset="0"/>
                <a:cs typeface="Arial" panose="020B0604020202020204" pitchFamily="34" charset="0"/>
              </a:rPr>
              <a:t>.</a:t>
            </a:r>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Clearly identifying where the problem is when they fail.</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Ensuring that only the parts of the API that will actually be used get developed</a:t>
            </a:r>
            <a:r>
              <a:rPr lang="bg-BG" sz="1800" dirty="0">
                <a:latin typeface="Arial" panose="020B0604020202020204" pitchFamily="34" charset="0"/>
                <a:cs typeface="Arial" panose="020B0604020202020204" pitchFamily="34" charset="0"/>
              </a:rPr>
              <a:t>.</a:t>
            </a:r>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Contract tests can also save compute time and resources.</a:t>
            </a:r>
          </a:p>
        </p:txBody>
      </p:sp>
      <p:pic>
        <p:nvPicPr>
          <p:cNvPr id="13" name="Picture 12">
            <a:extLst>
              <a:ext uri="{FF2B5EF4-FFF2-40B4-BE49-F238E27FC236}">
                <a16:creationId xmlns:a16="http://schemas.microsoft.com/office/drawing/2014/main" id="{70110CEA-16C5-354E-908C-9CA8B0283442}"/>
              </a:ext>
            </a:extLst>
          </p:cNvPr>
          <p:cNvPicPr>
            <a:picLocks noChangeAspect="1"/>
          </p:cNvPicPr>
          <p:nvPr/>
        </p:nvPicPr>
        <p:blipFill>
          <a:blip r:embed="rId3"/>
          <a:stretch>
            <a:fillRect/>
          </a:stretch>
        </p:blipFill>
        <p:spPr>
          <a:xfrm>
            <a:off x="10745034" y="187512"/>
            <a:ext cx="1153452" cy="1156015"/>
          </a:xfrm>
          <a:prstGeom prst="rect">
            <a:avLst/>
          </a:prstGeom>
        </p:spPr>
      </p:pic>
      <p:pic>
        <p:nvPicPr>
          <p:cNvPr id="16" name="Graphic 15" descr="Checkbox Crossed with solid fill">
            <a:extLst>
              <a:ext uri="{FF2B5EF4-FFF2-40B4-BE49-F238E27FC236}">
                <a16:creationId xmlns:a16="http://schemas.microsoft.com/office/drawing/2014/main" id="{B98C4FED-8B84-9C49-9274-CCFE9BFDB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22011" y="473398"/>
            <a:ext cx="497448" cy="497448"/>
          </a:xfrm>
          <a:prstGeom prst="rect">
            <a:avLst/>
          </a:prstGeom>
        </p:spPr>
      </p:pic>
      <p:pic>
        <p:nvPicPr>
          <p:cNvPr id="17" name="Graphic 16" descr="Checkbox Ticked with solid fill">
            <a:extLst>
              <a:ext uri="{FF2B5EF4-FFF2-40B4-BE49-F238E27FC236}">
                <a16:creationId xmlns:a16="http://schemas.microsoft.com/office/drawing/2014/main" id="{E8B07FED-4A66-C141-BD60-B07CA5100F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218993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 calcmode="lin" valueType="num">
                                      <p:cBhvr additive="base">
                                        <p:cTn id="7"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 calcmode="lin" valueType="num">
                                      <p:cBhvr additive="base">
                                        <p:cTn id="13"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anim calcmode="lin" valueType="num">
                                      <p:cBhvr additive="base">
                                        <p:cTn id="19"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8" end="8"/>
                                            </p:txEl>
                                          </p:spTgt>
                                        </p:tgtEl>
                                        <p:attrNameLst>
                                          <p:attrName>style.visibility</p:attrName>
                                        </p:attrNameLst>
                                      </p:cBhvr>
                                      <p:to>
                                        <p:strVal val="visible"/>
                                      </p:to>
                                    </p:set>
                                    <p:anim calcmode="lin" valueType="num">
                                      <p:cBhvr additive="base">
                                        <p:cTn id="25"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CONVINCE ME</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Contract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32</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Try keeping track of how long your team currently spends on:</a:t>
            </a:r>
          </a:p>
          <a:p>
            <a:pPr marL="0" indent="0">
              <a:buNone/>
            </a:pP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Writing and executing integration tests.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Debugging integration tests failures.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Fixing integration tests.</a:t>
            </a:r>
          </a:p>
          <a:p>
            <a:endParaRPr lang="en-GB" sz="1800" dirty="0">
              <a:solidFill>
                <a:srgbClr val="70267D"/>
              </a:solidFill>
              <a:latin typeface="Arial" panose="020B0604020202020204" pitchFamily="34" charset="0"/>
              <a:cs typeface="Arial" panose="020B0604020202020204" pitchFamily="34" charset="0"/>
            </a:endParaRPr>
          </a:p>
          <a:p>
            <a:pPr marL="0" indent="0">
              <a:buNone/>
            </a:pPr>
            <a:r>
              <a:rPr lang="en-GB" sz="1800" i="1" dirty="0">
                <a:latin typeface="Arial" panose="020B0604020202020204" pitchFamily="34" charset="0"/>
                <a:cs typeface="Arial" panose="020B0604020202020204" pitchFamily="34" charset="0"/>
              </a:rPr>
              <a:t>Wouldn't it be a better use of your time working on fast, reliable tests that allowed you to respond to change quickly, rather than slowing you down?</a:t>
            </a:r>
          </a:p>
        </p:txBody>
      </p:sp>
      <p:pic>
        <p:nvPicPr>
          <p:cNvPr id="13" name="Picture 12">
            <a:extLst>
              <a:ext uri="{FF2B5EF4-FFF2-40B4-BE49-F238E27FC236}">
                <a16:creationId xmlns:a16="http://schemas.microsoft.com/office/drawing/2014/main" id="{61967C7A-FE0A-F04A-A55B-8A2EAACAACB8}"/>
              </a:ext>
            </a:extLst>
          </p:cNvPr>
          <p:cNvPicPr>
            <a:picLocks noChangeAspect="1"/>
          </p:cNvPicPr>
          <p:nvPr/>
        </p:nvPicPr>
        <p:blipFill>
          <a:blip r:embed="rId3"/>
          <a:stretch>
            <a:fillRect/>
          </a:stretch>
        </p:blipFill>
        <p:spPr>
          <a:xfrm>
            <a:off x="10745034" y="187512"/>
            <a:ext cx="1153452" cy="1156015"/>
          </a:xfrm>
          <a:prstGeom prst="rect">
            <a:avLst/>
          </a:prstGeom>
        </p:spPr>
      </p:pic>
      <p:pic>
        <p:nvPicPr>
          <p:cNvPr id="16" name="Graphic 15" descr="Checkbox Crossed with solid fill">
            <a:extLst>
              <a:ext uri="{FF2B5EF4-FFF2-40B4-BE49-F238E27FC236}">
                <a16:creationId xmlns:a16="http://schemas.microsoft.com/office/drawing/2014/main" id="{82C354F6-7CE4-A942-AA00-F0E1BC6DA3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22011" y="473398"/>
            <a:ext cx="497448" cy="497448"/>
          </a:xfrm>
          <a:prstGeom prst="rect">
            <a:avLst/>
          </a:prstGeom>
        </p:spPr>
      </p:pic>
      <p:pic>
        <p:nvPicPr>
          <p:cNvPr id="17" name="Graphic 16" descr="Checkbox Ticked with solid fill">
            <a:extLst>
              <a:ext uri="{FF2B5EF4-FFF2-40B4-BE49-F238E27FC236}">
                <a16:creationId xmlns:a16="http://schemas.microsoft.com/office/drawing/2014/main" id="{B419D23A-F11E-6F45-9C4D-D26E0D87CE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215024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 calcmode="lin" valueType="num">
                                      <p:cBhvr additive="base">
                                        <p:cTn id="7"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 calcmode="lin" valueType="num">
                                      <p:cBhvr additive="base">
                                        <p:cTn id="13"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anim calcmode="lin" valueType="num">
                                      <p:cBhvr additive="base">
                                        <p:cTn id="19"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8" end="8"/>
                                            </p:txEl>
                                          </p:spTgt>
                                        </p:tgtEl>
                                        <p:attrNameLst>
                                          <p:attrName>style.visibility</p:attrName>
                                        </p:attrNameLst>
                                      </p:cBhvr>
                                      <p:to>
                                        <p:strVal val="visible"/>
                                      </p:to>
                                    </p:set>
                                    <p:anim calcmode="lin" valueType="num">
                                      <p:cBhvr additive="base">
                                        <p:cTn id="25"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WOLF FACT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Brain Focus</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33</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latin typeface="Arial" panose="020B0604020202020204" pitchFamily="34" charset="0"/>
              <a:cs typeface="Arial" panose="020B0604020202020204" pitchFamily="34" charset="0"/>
            </a:endParaRPr>
          </a:p>
        </p:txBody>
      </p:sp>
      <p:sp>
        <p:nvSpPr>
          <p:cNvPr id="15" name="Textplatzhalter 8">
            <a:extLst>
              <a:ext uri="{FF2B5EF4-FFF2-40B4-BE49-F238E27FC236}">
                <a16:creationId xmlns:a16="http://schemas.microsoft.com/office/drawing/2014/main" id="{5282B69C-6B39-9E4A-AAB1-ABC432A005AA}"/>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Keystone species</a:t>
            </a:r>
          </a:p>
          <a:p>
            <a:pPr marL="0" indent="0">
              <a:buNone/>
            </a:pPr>
            <a:endParaRPr lang="en-GB" sz="1800" b="1" i="1"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Wolfs help regulate the ecosystem by preventing hooved herds overpopulation better than humans do.</a:t>
            </a:r>
          </a:p>
          <a:p>
            <a:r>
              <a:rPr lang="en-GB" sz="1800" dirty="0">
                <a:latin typeface="Arial" panose="020B0604020202020204" pitchFamily="34" charset="0"/>
                <a:cs typeface="Arial" panose="020B0604020202020204" pitchFamily="34" charset="0"/>
              </a:rPr>
              <a:t>No valid reason to kill them – not used for food; not overpopulated; not a significant threat to cattle; and not a measurable risk to human safety;</a:t>
            </a:r>
          </a:p>
        </p:txBody>
      </p:sp>
      <p:pic>
        <p:nvPicPr>
          <p:cNvPr id="3" name="Picture 2" descr="A picture containing background pattern&#10;&#10;Description automatically generated">
            <a:extLst>
              <a:ext uri="{FF2B5EF4-FFF2-40B4-BE49-F238E27FC236}">
                <a16:creationId xmlns:a16="http://schemas.microsoft.com/office/drawing/2014/main" id="{657ECE75-28E6-EE4E-B55B-B66E3ECBF94A}"/>
              </a:ext>
            </a:extLst>
          </p:cNvPr>
          <p:cNvPicPr>
            <a:picLocks noChangeAspect="1"/>
          </p:cNvPicPr>
          <p:nvPr/>
        </p:nvPicPr>
        <p:blipFill>
          <a:blip r:embed="rId4"/>
          <a:stretch>
            <a:fillRect/>
          </a:stretch>
        </p:blipFill>
        <p:spPr>
          <a:xfrm>
            <a:off x="10478530" y="190522"/>
            <a:ext cx="1540067" cy="1403347"/>
          </a:xfrm>
          <a:prstGeom prst="rect">
            <a:avLst/>
          </a:prstGeom>
        </p:spPr>
      </p:pic>
      <p:pic>
        <p:nvPicPr>
          <p:cNvPr id="13" name="Picture 12">
            <a:extLst>
              <a:ext uri="{FF2B5EF4-FFF2-40B4-BE49-F238E27FC236}">
                <a16:creationId xmlns:a16="http://schemas.microsoft.com/office/drawing/2014/main" id="{BF92A37B-0D18-124F-AD2C-54A710EEB265}"/>
              </a:ext>
            </a:extLst>
          </p:cNvPr>
          <p:cNvPicPr>
            <a:picLocks noChangeAspect="1"/>
          </p:cNvPicPr>
          <p:nvPr/>
        </p:nvPicPr>
        <p:blipFill>
          <a:blip r:embed="rId5"/>
          <a:stretch>
            <a:fillRect/>
          </a:stretch>
        </p:blipFill>
        <p:spPr>
          <a:xfrm>
            <a:off x="1094088" y="1979008"/>
            <a:ext cx="4834228" cy="324570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495522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a:latin typeface="Arial" panose="020B0604020202020204" pitchFamily="34" charset="0"/>
                <a:cs typeface="Arial" panose="020B0604020202020204" pitchFamily="34" charset="0"/>
              </a:rPr>
              <a:t>Tooling</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271566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OPENAPI</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Tooling</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35</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The </a:t>
            </a:r>
            <a:r>
              <a:rPr lang="en-GB" sz="1800" b="1" i="1" dirty="0">
                <a:latin typeface="Arial" panose="020B0604020202020204" pitchFamily="34" charset="0"/>
                <a:cs typeface="Arial" panose="020B0604020202020204" pitchFamily="34" charset="0"/>
              </a:rPr>
              <a:t>OAS -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Specification</a:t>
            </a:r>
            <a:r>
              <a:rPr lang="en-GB" sz="180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80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Available endpoints and operations on each endpoint (</a:t>
            </a:r>
            <a:r>
              <a:rPr lang="en-GB" sz="1800" i="1" dirty="0">
                <a:latin typeface="Arial" panose="020B0604020202020204" pitchFamily="34" charset="0"/>
                <a:cs typeface="Arial" panose="020B0604020202020204" pitchFamily="34" charset="0"/>
              </a:rPr>
              <a:t>GET /example, POST /example</a:t>
            </a:r>
            <a:r>
              <a:rPr lang="en-GB" sz="1800" dirty="0">
                <a:latin typeface="Arial" panose="020B0604020202020204" pitchFamily="34" charset="0"/>
                <a:cs typeface="Arial" panose="020B0604020202020204" pitchFamily="34" charset="0"/>
              </a:rPr>
              <a:t>).</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Parameters.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Authentication methods.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Contact information, license, terms of use etc.</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Can be written in YAML or JSON.</a:t>
            </a:r>
          </a:p>
        </p:txBody>
      </p:sp>
      <p:pic>
        <p:nvPicPr>
          <p:cNvPr id="13" name="Picture 12">
            <a:extLst>
              <a:ext uri="{FF2B5EF4-FFF2-40B4-BE49-F238E27FC236}">
                <a16:creationId xmlns:a16="http://schemas.microsoft.com/office/drawing/2014/main" id="{A2E93189-533E-F44D-B423-098454D5AE82}"/>
              </a:ext>
            </a:extLst>
          </p:cNvPr>
          <p:cNvPicPr>
            <a:picLocks noChangeAspect="1"/>
          </p:cNvPicPr>
          <p:nvPr/>
        </p:nvPicPr>
        <p:blipFill>
          <a:blip r:embed="rId4"/>
          <a:stretch>
            <a:fillRect/>
          </a:stretch>
        </p:blipFill>
        <p:spPr>
          <a:xfrm>
            <a:off x="11369837" y="215809"/>
            <a:ext cx="601696" cy="596371"/>
          </a:xfrm>
          <a:prstGeom prst="rect">
            <a:avLst/>
          </a:prstGeom>
        </p:spPr>
      </p:pic>
    </p:spTree>
    <p:extLst>
      <p:ext uri="{BB962C8B-B14F-4D97-AF65-F5344CB8AC3E}">
        <p14:creationId xmlns:p14="http://schemas.microsoft.com/office/powerpoint/2010/main" val="372554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 calcmode="lin" valueType="num">
                                      <p:cBhvr additive="base">
                                        <p:cTn id="7" dur="3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anim calcmode="lin" valueType="num">
                                      <p:cBhvr additive="base">
                                        <p:cTn id="13" dur="300" fill="hold"/>
                                        <p:tgtEl>
                                          <p:spTgt spid="12">
                                            <p:txEl>
                                              <p:pRg st="5" end="5"/>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anim calcmode="lin" valueType="num">
                                      <p:cBhvr additive="base">
                                        <p:cTn id="19" dur="300" fill="hold"/>
                                        <p:tgtEl>
                                          <p:spTgt spid="12">
                                            <p:txEl>
                                              <p:pRg st="7" end="7"/>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9" end="9"/>
                                            </p:txEl>
                                          </p:spTgt>
                                        </p:tgtEl>
                                        <p:attrNameLst>
                                          <p:attrName>style.visibility</p:attrName>
                                        </p:attrNameLst>
                                      </p:cBhvr>
                                      <p:to>
                                        <p:strVal val="visible"/>
                                      </p:to>
                                    </p:set>
                                    <p:anim calcmode="lin" valueType="num">
                                      <p:cBhvr additive="base">
                                        <p:cTn id="25" dur="300" fill="hold"/>
                                        <p:tgtEl>
                                          <p:spTgt spid="12">
                                            <p:txEl>
                                              <p:pRg st="9" end="9"/>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11" end="11"/>
                                            </p:txEl>
                                          </p:spTgt>
                                        </p:tgtEl>
                                        <p:attrNameLst>
                                          <p:attrName>style.visibility</p:attrName>
                                        </p:attrNameLst>
                                      </p:cBhvr>
                                      <p:to>
                                        <p:strVal val="visible"/>
                                      </p:to>
                                    </p:set>
                                    <p:anim calcmode="lin" valueType="num">
                                      <p:cBhvr additive="base">
                                        <p:cTn id="31" dur="300" fill="hold"/>
                                        <p:tgtEl>
                                          <p:spTgt spid="12">
                                            <p:txEl>
                                              <p:pRg st="11" end="11"/>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OPENAPI SPEC ANATOMY</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a:latin typeface="Arial" panose="020B0604020202020204" pitchFamily="34" charset="0"/>
                <a:cs typeface="Arial" panose="020B0604020202020204" pitchFamily="34" charset="0"/>
              </a:rPr>
              <a:t>Tooling</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36</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Main body YAML</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Schemas YAML</a:t>
            </a:r>
          </a:p>
          <a:p>
            <a:pPr marL="0" indent="0">
              <a:buNone/>
            </a:pPr>
            <a:endParaRPr lang="en-GB" sz="1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2B6E135A-70A5-074B-8C38-F454F80160B2}"/>
              </a:ext>
            </a:extLst>
          </p:cNvPr>
          <p:cNvSpPr txBox="1"/>
          <p:nvPr/>
        </p:nvSpPr>
        <p:spPr>
          <a:xfrm>
            <a:off x="5989726" y="309987"/>
            <a:ext cx="5306307" cy="6086282"/>
          </a:xfrm>
          <a:prstGeom prst="rect">
            <a:avLst/>
          </a:prstGeom>
          <a:noFill/>
          <a:ln>
            <a:solidFill>
              <a:schemeClr val="accent1"/>
            </a:solidFill>
            <a:prstDash val="lgDash"/>
          </a:ln>
        </p:spPr>
        <p:txBody>
          <a:bodyPr wrap="square" rtlCol="0">
            <a:spAutoFit/>
          </a:bodyPr>
          <a:lstStyle/>
          <a:p>
            <a:r>
              <a:rPr lang="en-GB" sz="950" dirty="0" err="1">
                <a:latin typeface="Courier" pitchFamily="2" charset="0"/>
              </a:rPr>
              <a:t>openapi</a:t>
            </a:r>
            <a:r>
              <a:rPr lang="en-GB" sz="950" dirty="0">
                <a:latin typeface="Courier" pitchFamily="2" charset="0"/>
              </a:rPr>
              <a:t>: "3.0.0"</a:t>
            </a:r>
          </a:p>
          <a:p>
            <a:r>
              <a:rPr lang="en-GB" sz="950" dirty="0">
                <a:latin typeface="Courier" pitchFamily="2" charset="0"/>
              </a:rPr>
              <a:t>info:</a:t>
            </a:r>
          </a:p>
          <a:p>
            <a:r>
              <a:rPr lang="en-GB" sz="950" dirty="0">
                <a:latin typeface="Courier" pitchFamily="2" charset="0"/>
              </a:rPr>
              <a:t>  version: 1.0.0</a:t>
            </a:r>
          </a:p>
          <a:p>
            <a:r>
              <a:rPr lang="en-GB" sz="950" dirty="0">
                <a:latin typeface="Courier" pitchFamily="2" charset="0"/>
              </a:rPr>
              <a:t>  title: Swagger </a:t>
            </a:r>
            <a:r>
              <a:rPr lang="en-GB" sz="950" dirty="0" err="1">
                <a:latin typeface="Courier" pitchFamily="2" charset="0"/>
              </a:rPr>
              <a:t>Petstore</a:t>
            </a:r>
            <a:endParaRPr lang="en-GB" sz="950" dirty="0">
              <a:latin typeface="Courier" pitchFamily="2" charset="0"/>
            </a:endParaRPr>
          </a:p>
          <a:p>
            <a:r>
              <a:rPr lang="en-GB" sz="950" dirty="0">
                <a:latin typeface="Courier" pitchFamily="2" charset="0"/>
              </a:rPr>
              <a:t>  license:</a:t>
            </a:r>
          </a:p>
          <a:p>
            <a:r>
              <a:rPr lang="en-GB" sz="950" dirty="0">
                <a:latin typeface="Courier" pitchFamily="2" charset="0"/>
              </a:rPr>
              <a:t>    name: MIT</a:t>
            </a:r>
          </a:p>
          <a:p>
            <a:r>
              <a:rPr lang="en-GB" sz="950" dirty="0">
                <a:latin typeface="Courier" pitchFamily="2" charset="0"/>
              </a:rPr>
              <a:t>servers:</a:t>
            </a:r>
          </a:p>
          <a:p>
            <a:r>
              <a:rPr lang="en-GB" sz="950" dirty="0">
                <a:latin typeface="Courier" pitchFamily="2" charset="0"/>
              </a:rPr>
              <a:t>  - </a:t>
            </a:r>
            <a:r>
              <a:rPr lang="en-GB" sz="950" dirty="0" err="1">
                <a:latin typeface="Courier" pitchFamily="2" charset="0"/>
              </a:rPr>
              <a:t>url</a:t>
            </a:r>
            <a:r>
              <a:rPr lang="en-GB" sz="950" dirty="0">
                <a:latin typeface="Courier" pitchFamily="2" charset="0"/>
              </a:rPr>
              <a:t>: http://</a:t>
            </a:r>
            <a:r>
              <a:rPr lang="en-GB" sz="950" dirty="0" err="1">
                <a:latin typeface="Courier" pitchFamily="2" charset="0"/>
              </a:rPr>
              <a:t>petstore.swagger.io</a:t>
            </a:r>
            <a:r>
              <a:rPr lang="en-GB" sz="950" dirty="0">
                <a:latin typeface="Courier" pitchFamily="2" charset="0"/>
              </a:rPr>
              <a:t>/v1</a:t>
            </a:r>
          </a:p>
          <a:p>
            <a:r>
              <a:rPr lang="en-GB" sz="950" dirty="0">
                <a:highlight>
                  <a:srgbClr val="FFFF00"/>
                </a:highlight>
                <a:latin typeface="Courier" pitchFamily="2" charset="0"/>
              </a:rPr>
              <a:t>paths:</a:t>
            </a:r>
          </a:p>
          <a:p>
            <a:r>
              <a:rPr lang="en-GB" sz="950" dirty="0">
                <a:highlight>
                  <a:srgbClr val="FFFF00"/>
                </a:highlight>
                <a:latin typeface="Courier" pitchFamily="2" charset="0"/>
              </a:rPr>
              <a:t>  /pets:</a:t>
            </a:r>
          </a:p>
          <a:p>
            <a:r>
              <a:rPr lang="en-GB" sz="950" dirty="0">
                <a:highlight>
                  <a:srgbClr val="FFFF00"/>
                </a:highlight>
                <a:latin typeface="Courier" pitchFamily="2" charset="0"/>
              </a:rPr>
              <a:t>    get:</a:t>
            </a:r>
          </a:p>
          <a:p>
            <a:r>
              <a:rPr lang="en-GB" sz="950" dirty="0">
                <a:latin typeface="Courier" pitchFamily="2" charset="0"/>
              </a:rPr>
              <a:t>      summary: List all pets</a:t>
            </a:r>
          </a:p>
          <a:p>
            <a:r>
              <a:rPr lang="en-GB" sz="950" dirty="0">
                <a:latin typeface="Courier" pitchFamily="2" charset="0"/>
              </a:rPr>
              <a:t>      </a:t>
            </a:r>
            <a:r>
              <a:rPr lang="en-GB" sz="950" dirty="0" err="1">
                <a:latin typeface="Courier" pitchFamily="2" charset="0"/>
              </a:rPr>
              <a:t>operationId</a:t>
            </a:r>
            <a:r>
              <a:rPr lang="en-GB" sz="950" dirty="0">
                <a:latin typeface="Courier" pitchFamily="2" charset="0"/>
              </a:rPr>
              <a:t>: </a:t>
            </a:r>
            <a:r>
              <a:rPr lang="en-GB" sz="950" dirty="0" err="1">
                <a:latin typeface="Courier" pitchFamily="2" charset="0"/>
              </a:rPr>
              <a:t>listPets</a:t>
            </a:r>
            <a:endParaRPr lang="en-GB" sz="950" dirty="0">
              <a:latin typeface="Courier" pitchFamily="2" charset="0"/>
            </a:endParaRPr>
          </a:p>
          <a:p>
            <a:r>
              <a:rPr lang="en-GB" sz="950" dirty="0">
                <a:latin typeface="Courier" pitchFamily="2" charset="0"/>
              </a:rPr>
              <a:t>      tags:</a:t>
            </a:r>
          </a:p>
          <a:p>
            <a:r>
              <a:rPr lang="en-GB" sz="950" dirty="0">
                <a:latin typeface="Courier" pitchFamily="2" charset="0"/>
              </a:rPr>
              <a:t>        - pets</a:t>
            </a:r>
          </a:p>
          <a:p>
            <a:r>
              <a:rPr lang="en-GB" sz="950" dirty="0">
                <a:highlight>
                  <a:srgbClr val="FFFF00"/>
                </a:highlight>
                <a:latin typeface="Courier" pitchFamily="2" charset="0"/>
              </a:rPr>
              <a:t>      parameters:</a:t>
            </a:r>
          </a:p>
          <a:p>
            <a:r>
              <a:rPr lang="en-GB" sz="950" dirty="0">
                <a:latin typeface="Courier" pitchFamily="2" charset="0"/>
              </a:rPr>
              <a:t>        - name: limit</a:t>
            </a:r>
          </a:p>
          <a:p>
            <a:r>
              <a:rPr lang="en-GB" sz="950" dirty="0">
                <a:latin typeface="Courier" pitchFamily="2" charset="0"/>
              </a:rPr>
              <a:t>          in: query</a:t>
            </a:r>
          </a:p>
          <a:p>
            <a:r>
              <a:rPr lang="en-GB" sz="950" dirty="0">
                <a:latin typeface="Courier" pitchFamily="2" charset="0"/>
              </a:rPr>
              <a:t>          description: How many items to return at one time (max 100)</a:t>
            </a:r>
          </a:p>
          <a:p>
            <a:r>
              <a:rPr lang="en-GB" sz="950" dirty="0">
                <a:latin typeface="Courier" pitchFamily="2" charset="0"/>
              </a:rPr>
              <a:t>          required: false</a:t>
            </a:r>
          </a:p>
          <a:p>
            <a:r>
              <a:rPr lang="en-GB" sz="950" dirty="0">
                <a:latin typeface="Courier" pitchFamily="2" charset="0"/>
              </a:rPr>
              <a:t>          schema:</a:t>
            </a:r>
          </a:p>
          <a:p>
            <a:r>
              <a:rPr lang="en-GB" sz="950" dirty="0">
                <a:latin typeface="Courier" pitchFamily="2" charset="0"/>
              </a:rPr>
              <a:t>            type: integer</a:t>
            </a:r>
          </a:p>
          <a:p>
            <a:r>
              <a:rPr lang="en-GB" sz="950" dirty="0">
                <a:latin typeface="Courier" pitchFamily="2" charset="0"/>
              </a:rPr>
              <a:t>            format: int32</a:t>
            </a:r>
          </a:p>
          <a:p>
            <a:r>
              <a:rPr lang="en-GB" sz="950" dirty="0">
                <a:latin typeface="Courier" pitchFamily="2" charset="0"/>
              </a:rPr>
              <a:t>      </a:t>
            </a:r>
            <a:r>
              <a:rPr lang="en-GB" sz="950" dirty="0">
                <a:highlight>
                  <a:srgbClr val="FFFF00"/>
                </a:highlight>
                <a:latin typeface="Courier" pitchFamily="2" charset="0"/>
              </a:rPr>
              <a:t>responses:</a:t>
            </a:r>
          </a:p>
          <a:p>
            <a:r>
              <a:rPr lang="en-GB" sz="950" dirty="0">
                <a:latin typeface="Courier" pitchFamily="2" charset="0"/>
              </a:rPr>
              <a:t>        '200':</a:t>
            </a:r>
          </a:p>
          <a:p>
            <a:r>
              <a:rPr lang="en-GB" sz="950" dirty="0">
                <a:latin typeface="Courier" pitchFamily="2" charset="0"/>
              </a:rPr>
              <a:t>          description: A paged array of pets</a:t>
            </a:r>
          </a:p>
          <a:p>
            <a:r>
              <a:rPr lang="en-GB" sz="950" dirty="0">
                <a:latin typeface="Courier" pitchFamily="2" charset="0"/>
              </a:rPr>
              <a:t>          headers:</a:t>
            </a:r>
          </a:p>
          <a:p>
            <a:r>
              <a:rPr lang="en-GB" sz="950" dirty="0">
                <a:latin typeface="Courier" pitchFamily="2" charset="0"/>
              </a:rPr>
              <a:t>            x-next:</a:t>
            </a:r>
          </a:p>
          <a:p>
            <a:r>
              <a:rPr lang="en-GB" sz="950" dirty="0">
                <a:latin typeface="Courier" pitchFamily="2" charset="0"/>
              </a:rPr>
              <a:t>              description: A link to the next page of responses</a:t>
            </a:r>
          </a:p>
          <a:p>
            <a:r>
              <a:rPr lang="en-GB" sz="950" dirty="0">
                <a:latin typeface="Courier" pitchFamily="2" charset="0"/>
              </a:rPr>
              <a:t>              schema:</a:t>
            </a:r>
          </a:p>
          <a:p>
            <a:r>
              <a:rPr lang="en-GB" sz="950" dirty="0">
                <a:latin typeface="Courier" pitchFamily="2" charset="0"/>
              </a:rPr>
              <a:t>                type: string</a:t>
            </a:r>
          </a:p>
          <a:p>
            <a:r>
              <a:rPr lang="en-GB" sz="950" dirty="0">
                <a:latin typeface="Courier" pitchFamily="2" charset="0"/>
              </a:rPr>
              <a:t>          content:</a:t>
            </a:r>
          </a:p>
          <a:p>
            <a:r>
              <a:rPr lang="en-GB" sz="950" dirty="0">
                <a:latin typeface="Courier" pitchFamily="2" charset="0"/>
              </a:rPr>
              <a:t>            application/json:    </a:t>
            </a:r>
          </a:p>
          <a:p>
            <a:r>
              <a:rPr lang="en-GB" sz="950" dirty="0">
                <a:highlight>
                  <a:srgbClr val="FFFF00"/>
                </a:highlight>
                <a:latin typeface="Courier" pitchFamily="2" charset="0"/>
              </a:rPr>
              <a:t>              schema:</a:t>
            </a:r>
          </a:p>
          <a:p>
            <a:r>
              <a:rPr lang="en-GB" sz="950" dirty="0">
                <a:highlight>
                  <a:srgbClr val="FFFF00"/>
                </a:highlight>
                <a:latin typeface="Courier" pitchFamily="2" charset="0"/>
              </a:rPr>
              <a:t>                $ref: "#/components/schemas/Pets"</a:t>
            </a:r>
          </a:p>
          <a:p>
            <a:r>
              <a:rPr lang="en-GB" sz="950" dirty="0">
                <a:latin typeface="Courier" pitchFamily="2" charset="0"/>
              </a:rPr>
              <a:t>        default:</a:t>
            </a:r>
          </a:p>
          <a:p>
            <a:r>
              <a:rPr lang="en-GB" sz="950" dirty="0">
                <a:latin typeface="Courier" pitchFamily="2" charset="0"/>
              </a:rPr>
              <a:t>          description: unexpected error</a:t>
            </a:r>
          </a:p>
          <a:p>
            <a:r>
              <a:rPr lang="en-GB" sz="950" dirty="0">
                <a:latin typeface="Courier" pitchFamily="2" charset="0"/>
              </a:rPr>
              <a:t>          content:</a:t>
            </a:r>
          </a:p>
          <a:p>
            <a:r>
              <a:rPr lang="en-GB" sz="950" dirty="0">
                <a:latin typeface="Courier" pitchFamily="2" charset="0"/>
              </a:rPr>
              <a:t>            application/json:</a:t>
            </a:r>
          </a:p>
          <a:p>
            <a:r>
              <a:rPr lang="en-GB" sz="950" dirty="0">
                <a:latin typeface="Courier" pitchFamily="2" charset="0"/>
              </a:rPr>
              <a:t>              schema:</a:t>
            </a:r>
          </a:p>
          <a:p>
            <a:r>
              <a:rPr lang="en-GB" sz="950" dirty="0">
                <a:latin typeface="Courier" pitchFamily="2" charset="0"/>
              </a:rPr>
              <a:t>                $ref: "#/components/schemas/Error"</a:t>
            </a:r>
          </a:p>
        </p:txBody>
      </p:sp>
      <p:sp>
        <p:nvSpPr>
          <p:cNvPr id="13" name="TextBox 12">
            <a:extLst>
              <a:ext uri="{FF2B5EF4-FFF2-40B4-BE49-F238E27FC236}">
                <a16:creationId xmlns:a16="http://schemas.microsoft.com/office/drawing/2014/main" id="{CB3EE6F8-AB92-B045-8E1C-5416DF8A1EBE}"/>
              </a:ext>
            </a:extLst>
          </p:cNvPr>
          <p:cNvSpPr txBox="1"/>
          <p:nvPr/>
        </p:nvSpPr>
        <p:spPr>
          <a:xfrm>
            <a:off x="543502" y="3627475"/>
            <a:ext cx="2051932" cy="2285241"/>
          </a:xfrm>
          <a:prstGeom prst="rect">
            <a:avLst/>
          </a:prstGeom>
          <a:noFill/>
          <a:ln>
            <a:solidFill>
              <a:schemeClr val="accent1"/>
            </a:solidFill>
            <a:prstDash val="lgDash"/>
          </a:ln>
        </p:spPr>
        <p:txBody>
          <a:bodyPr wrap="square" rtlCol="0">
            <a:spAutoFit/>
          </a:bodyPr>
          <a:lstStyle/>
          <a:p>
            <a:r>
              <a:rPr lang="en-GB" sz="950" dirty="0">
                <a:highlight>
                  <a:srgbClr val="FFFF00"/>
                </a:highlight>
                <a:latin typeface="Courier" pitchFamily="2" charset="0"/>
              </a:rPr>
              <a:t>components:</a:t>
            </a:r>
          </a:p>
          <a:p>
            <a:r>
              <a:rPr lang="en-GB" sz="950" dirty="0">
                <a:highlight>
                  <a:srgbClr val="FFFF00"/>
                </a:highlight>
                <a:latin typeface="Courier" pitchFamily="2" charset="0"/>
              </a:rPr>
              <a:t>  schemas:</a:t>
            </a:r>
          </a:p>
          <a:p>
            <a:r>
              <a:rPr lang="en-GB" sz="950" dirty="0">
                <a:latin typeface="Courier" pitchFamily="2" charset="0"/>
              </a:rPr>
              <a:t>    Pet:</a:t>
            </a:r>
          </a:p>
          <a:p>
            <a:r>
              <a:rPr lang="en-GB" sz="950" dirty="0">
                <a:latin typeface="Courier" pitchFamily="2" charset="0"/>
              </a:rPr>
              <a:t>      type: object</a:t>
            </a:r>
          </a:p>
          <a:p>
            <a:r>
              <a:rPr lang="en-GB" sz="950" dirty="0">
                <a:latin typeface="Courier" pitchFamily="2" charset="0"/>
              </a:rPr>
              <a:t>      required:</a:t>
            </a:r>
          </a:p>
          <a:p>
            <a:r>
              <a:rPr lang="en-GB" sz="950" dirty="0">
                <a:highlight>
                  <a:srgbClr val="FFFF00"/>
                </a:highlight>
                <a:latin typeface="Courier" pitchFamily="2" charset="0"/>
              </a:rPr>
              <a:t>        - id</a:t>
            </a:r>
          </a:p>
          <a:p>
            <a:r>
              <a:rPr lang="en-GB" sz="950" dirty="0">
                <a:latin typeface="Courier" pitchFamily="2" charset="0"/>
              </a:rPr>
              <a:t>        - name</a:t>
            </a:r>
          </a:p>
          <a:p>
            <a:r>
              <a:rPr lang="en-GB" sz="950" dirty="0">
                <a:latin typeface="Courier" pitchFamily="2" charset="0"/>
              </a:rPr>
              <a:t>      properties:</a:t>
            </a:r>
          </a:p>
          <a:p>
            <a:r>
              <a:rPr lang="en-GB" sz="950" dirty="0">
                <a:highlight>
                  <a:srgbClr val="FFFF00"/>
                </a:highlight>
                <a:latin typeface="Courier" pitchFamily="2" charset="0"/>
              </a:rPr>
              <a:t>        id:</a:t>
            </a:r>
          </a:p>
          <a:p>
            <a:r>
              <a:rPr lang="en-GB" sz="950" dirty="0">
                <a:highlight>
                  <a:srgbClr val="FFFF00"/>
                </a:highlight>
                <a:latin typeface="Courier" pitchFamily="2" charset="0"/>
              </a:rPr>
              <a:t>          type: integer</a:t>
            </a:r>
          </a:p>
          <a:p>
            <a:r>
              <a:rPr lang="en-GB" sz="950" dirty="0">
                <a:highlight>
                  <a:srgbClr val="FFFF00"/>
                </a:highlight>
                <a:latin typeface="Courier" pitchFamily="2" charset="0"/>
              </a:rPr>
              <a:t>          format: int64</a:t>
            </a:r>
          </a:p>
          <a:p>
            <a:r>
              <a:rPr lang="en-GB" sz="950" dirty="0">
                <a:latin typeface="Courier" pitchFamily="2" charset="0"/>
              </a:rPr>
              <a:t>        name:</a:t>
            </a:r>
          </a:p>
          <a:p>
            <a:r>
              <a:rPr lang="en-GB" sz="950" dirty="0">
                <a:latin typeface="Courier" pitchFamily="2" charset="0"/>
              </a:rPr>
              <a:t>          type: string</a:t>
            </a:r>
          </a:p>
          <a:p>
            <a:r>
              <a:rPr lang="en-GB" sz="950" dirty="0">
                <a:latin typeface="Courier" pitchFamily="2" charset="0"/>
              </a:rPr>
              <a:t>        tag:</a:t>
            </a:r>
          </a:p>
          <a:p>
            <a:r>
              <a:rPr lang="en-GB" sz="950" dirty="0">
                <a:latin typeface="Courier" pitchFamily="2" charset="0"/>
              </a:rPr>
              <a:t>          type: string</a:t>
            </a:r>
          </a:p>
        </p:txBody>
      </p:sp>
      <p:sp>
        <p:nvSpPr>
          <p:cNvPr id="5" name="Right Arrow 4">
            <a:extLst>
              <a:ext uri="{FF2B5EF4-FFF2-40B4-BE49-F238E27FC236}">
                <a16:creationId xmlns:a16="http://schemas.microsoft.com/office/drawing/2014/main" id="{EC66DA6E-19CB-564C-A65A-260DE1FC68C2}"/>
              </a:ext>
            </a:extLst>
          </p:cNvPr>
          <p:cNvSpPr/>
          <p:nvPr/>
        </p:nvSpPr>
        <p:spPr>
          <a:xfrm>
            <a:off x="3041681" y="1326454"/>
            <a:ext cx="2528047" cy="237320"/>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a:extLst>
              <a:ext uri="{FF2B5EF4-FFF2-40B4-BE49-F238E27FC236}">
                <a16:creationId xmlns:a16="http://schemas.microsoft.com/office/drawing/2014/main" id="{C665ACB6-F986-564B-8FD3-C807FF66281E}"/>
              </a:ext>
            </a:extLst>
          </p:cNvPr>
          <p:cNvSpPr/>
          <p:nvPr/>
        </p:nvSpPr>
        <p:spPr>
          <a:xfrm rot="5400000">
            <a:off x="1001451" y="2879682"/>
            <a:ext cx="1136035" cy="238576"/>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0B736248-5855-AC42-B0C8-6C1BA60C680A}"/>
              </a:ext>
            </a:extLst>
          </p:cNvPr>
          <p:cNvPicPr>
            <a:picLocks noChangeAspect="1"/>
          </p:cNvPicPr>
          <p:nvPr/>
        </p:nvPicPr>
        <p:blipFill>
          <a:blip r:embed="rId3"/>
          <a:stretch>
            <a:fillRect/>
          </a:stretch>
        </p:blipFill>
        <p:spPr>
          <a:xfrm>
            <a:off x="11369837" y="215809"/>
            <a:ext cx="601696" cy="596371"/>
          </a:xfrm>
          <a:prstGeom prst="rect">
            <a:avLst/>
          </a:prstGeom>
        </p:spPr>
      </p:pic>
    </p:spTree>
    <p:extLst>
      <p:ext uri="{BB962C8B-B14F-4D97-AF65-F5344CB8AC3E}">
        <p14:creationId xmlns:p14="http://schemas.microsoft.com/office/powerpoint/2010/main" val="360225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 calcmode="lin" valueType="num">
                                      <p:cBhvr additive="base">
                                        <p:cTn id="7"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300"/>
                                        <p:tgtEl>
                                          <p:spTgt spid="1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SWAGGER</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a:latin typeface="Arial" panose="020B0604020202020204" pitchFamily="34" charset="0"/>
                <a:cs typeface="Arial" panose="020B0604020202020204" pitchFamily="34" charset="0"/>
              </a:rPr>
              <a:t>Tooling</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37</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Swagger</a:t>
            </a:r>
            <a:endParaRPr lang="en-GB"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987609F-A550-9348-BAE0-B9ECDB7884C2}"/>
              </a:ext>
            </a:extLst>
          </p:cNvPr>
          <p:cNvPicPr>
            <a:picLocks noChangeAspect="1"/>
          </p:cNvPicPr>
          <p:nvPr/>
        </p:nvPicPr>
        <p:blipFill>
          <a:blip r:embed="rId4"/>
          <a:stretch>
            <a:fillRect/>
          </a:stretch>
        </p:blipFill>
        <p:spPr>
          <a:xfrm>
            <a:off x="2092223" y="739137"/>
            <a:ext cx="8718928" cy="5449330"/>
          </a:xfrm>
          <a:prstGeom prst="rect">
            <a:avLst/>
          </a:prstGeom>
        </p:spPr>
      </p:pic>
      <p:pic>
        <p:nvPicPr>
          <p:cNvPr id="4" name="Picture 3">
            <a:extLst>
              <a:ext uri="{FF2B5EF4-FFF2-40B4-BE49-F238E27FC236}">
                <a16:creationId xmlns:a16="http://schemas.microsoft.com/office/drawing/2014/main" id="{4CCD0821-FBDE-894D-87E7-2E72B14CFFF3}"/>
              </a:ext>
            </a:extLst>
          </p:cNvPr>
          <p:cNvPicPr>
            <a:picLocks noChangeAspect="1"/>
          </p:cNvPicPr>
          <p:nvPr/>
        </p:nvPicPr>
        <p:blipFill>
          <a:blip r:embed="rId5"/>
          <a:stretch>
            <a:fillRect/>
          </a:stretch>
        </p:blipFill>
        <p:spPr>
          <a:xfrm>
            <a:off x="11263486" y="249970"/>
            <a:ext cx="635000" cy="635000"/>
          </a:xfrm>
          <a:prstGeom prst="rect">
            <a:avLst/>
          </a:prstGeom>
        </p:spPr>
      </p:pic>
    </p:spTree>
    <p:extLst>
      <p:ext uri="{BB962C8B-B14F-4D97-AF65-F5344CB8AC3E}">
        <p14:creationId xmlns:p14="http://schemas.microsoft.com/office/powerpoint/2010/main" val="466948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OPENAPI GENERATOR</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Tooling</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38</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Given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 and using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Generator</a:t>
            </a:r>
            <a:r>
              <a:rPr lang="en-GB" sz="1800" dirty="0">
                <a:latin typeface="Arial" panose="020B0604020202020204" pitchFamily="34" charset="0"/>
                <a:cs typeface="Arial" panose="020B0604020202020204" pitchFamily="34" charset="0"/>
              </a:rPr>
              <a:t> you can generate</a:t>
            </a:r>
            <a:r>
              <a:rPr lang="bg-BG" sz="1800" dirty="0">
                <a:latin typeface="Arial" panose="020B0604020202020204" pitchFamily="34" charset="0"/>
                <a:cs typeface="Arial" panose="020B0604020202020204" pitchFamily="34" charset="0"/>
              </a:rPr>
              <a:t>:</a:t>
            </a:r>
          </a:p>
          <a:p>
            <a:pPr marL="0" indent="0">
              <a:buNone/>
            </a:pPr>
            <a:endParaRPr lang="bg-BG"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API client libraries.</a:t>
            </a:r>
            <a:endParaRPr lang="bg-BG"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Server stubs.</a:t>
            </a:r>
            <a:endParaRPr lang="bg-BG"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Documentation.</a:t>
            </a:r>
            <a:endParaRPr lang="bg-BG"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Configuration.</a:t>
            </a:r>
          </a:p>
        </p:txBody>
      </p:sp>
      <p:pic>
        <p:nvPicPr>
          <p:cNvPr id="4" name="Picture 3">
            <a:extLst>
              <a:ext uri="{FF2B5EF4-FFF2-40B4-BE49-F238E27FC236}">
                <a16:creationId xmlns:a16="http://schemas.microsoft.com/office/drawing/2014/main" id="{B770DFD7-3B83-CF45-A467-D7EBD9D4BF7B}"/>
              </a:ext>
            </a:extLst>
          </p:cNvPr>
          <p:cNvPicPr>
            <a:picLocks noChangeAspect="1"/>
          </p:cNvPicPr>
          <p:nvPr/>
        </p:nvPicPr>
        <p:blipFill>
          <a:blip r:embed="rId4"/>
          <a:stretch>
            <a:fillRect/>
          </a:stretch>
        </p:blipFill>
        <p:spPr>
          <a:xfrm>
            <a:off x="3500419" y="1421883"/>
            <a:ext cx="8398067" cy="4611965"/>
          </a:xfrm>
          <a:prstGeom prst="rect">
            <a:avLst/>
          </a:prstGeom>
        </p:spPr>
      </p:pic>
      <p:sp>
        <p:nvSpPr>
          <p:cNvPr id="14" name="Rectangle 13">
            <a:extLst>
              <a:ext uri="{FF2B5EF4-FFF2-40B4-BE49-F238E27FC236}">
                <a16:creationId xmlns:a16="http://schemas.microsoft.com/office/drawing/2014/main" id="{E7D65E42-B137-FA45-873B-923CE304134C}"/>
              </a:ext>
            </a:extLst>
          </p:cNvPr>
          <p:cNvSpPr/>
          <p:nvPr/>
        </p:nvSpPr>
        <p:spPr>
          <a:xfrm>
            <a:off x="11228173" y="238258"/>
            <a:ext cx="670314" cy="6959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43F0BD78-178D-1042-8A38-735452B9D4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87928" y="300232"/>
            <a:ext cx="560717" cy="560717"/>
          </a:xfrm>
          <a:prstGeom prst="rect">
            <a:avLst/>
          </a:prstGeom>
        </p:spPr>
      </p:pic>
    </p:spTree>
    <p:extLst>
      <p:ext uri="{BB962C8B-B14F-4D97-AF65-F5344CB8AC3E}">
        <p14:creationId xmlns:p14="http://schemas.microsoft.com/office/powerpoint/2010/main" val="125686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 calcmode="lin" valueType="num">
                                      <p:cBhvr additive="base">
                                        <p:cTn id="7"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 calcmode="lin" valueType="num">
                                      <p:cBhvr additive="base">
                                        <p:cTn id="13"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anim calcmode="lin" valueType="num">
                                      <p:cBhvr additive="base">
                                        <p:cTn id="19"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8" end="8"/>
                                            </p:txEl>
                                          </p:spTgt>
                                        </p:tgtEl>
                                        <p:attrNameLst>
                                          <p:attrName>style.visibility</p:attrName>
                                        </p:attrNameLst>
                                      </p:cBhvr>
                                      <p:to>
                                        <p:strVal val="visible"/>
                                      </p:to>
                                    </p:set>
                                    <p:anim calcmode="lin" valueType="num">
                                      <p:cBhvr additive="base">
                                        <p:cTn id="25"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ATLASSIAN OPENAPI VALIDATOR</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a:latin typeface="Arial" panose="020B0604020202020204" pitchFamily="34" charset="0"/>
                <a:cs typeface="Arial" panose="020B0604020202020204" pitchFamily="34" charset="0"/>
              </a:rPr>
              <a:t>Tooling</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39</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After spending a bit of time on researching how I can do request validation for our existing APIs, without having to re-write all tests or write a whole new suite of tests I found the answer!</a:t>
            </a: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b="1" i="1" dirty="0">
                <a:latin typeface="Arial" panose="020B0604020202020204" pitchFamily="34" charset="0"/>
                <a:cs typeface="Arial" panose="020B0604020202020204" pitchFamily="34" charset="0"/>
              </a:rPr>
              <a:t>Atlassian – Request Validator</a:t>
            </a:r>
          </a:p>
          <a:p>
            <a:r>
              <a:rPr lang="en-GB" sz="1800" dirty="0">
                <a:latin typeface="Arial" panose="020B0604020202020204" pitchFamily="34" charset="0"/>
                <a:cs typeface="Arial" panose="020B0604020202020204" pitchFamily="34" charset="0"/>
              </a:rPr>
              <a:t>A Java library for validating HTTP request/responses against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specification.</a:t>
            </a: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b="1" i="1" dirty="0">
                <a:latin typeface="Arial" panose="020B0604020202020204" pitchFamily="34" charset="0"/>
                <a:cs typeface="Arial" panose="020B0604020202020204" pitchFamily="34" charset="0"/>
              </a:rPr>
              <a:t>Swagger Request Validator - REST Assured module</a:t>
            </a:r>
          </a:p>
          <a:p>
            <a:r>
              <a:rPr lang="en-GB" sz="18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02CDE36-30B3-E84B-B5C3-4BF735D578E1}"/>
              </a:ext>
            </a:extLst>
          </p:cNvPr>
          <p:cNvPicPr>
            <a:picLocks noChangeAspect="1"/>
          </p:cNvPicPr>
          <p:nvPr/>
        </p:nvPicPr>
        <p:blipFill>
          <a:blip r:embed="rId4"/>
          <a:stretch>
            <a:fillRect/>
          </a:stretch>
        </p:blipFill>
        <p:spPr>
          <a:xfrm>
            <a:off x="8592064" y="-431794"/>
            <a:ext cx="3603005" cy="1891578"/>
          </a:xfrm>
          <a:prstGeom prst="rect">
            <a:avLst/>
          </a:prstGeom>
        </p:spPr>
      </p:pic>
    </p:spTree>
    <p:extLst>
      <p:ext uri="{BB962C8B-B14F-4D97-AF65-F5344CB8AC3E}">
        <p14:creationId xmlns:p14="http://schemas.microsoft.com/office/powerpoint/2010/main" val="333494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 calcmode="lin" valueType="num">
                                      <p:cBhvr additive="base">
                                        <p:cTn id="7"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anim calcmode="lin" valueType="num">
                                      <p:cBhvr additive="base">
                                        <p:cTn id="11" dur="3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anim calcmode="lin" valueType="num">
                                      <p:cBhvr additive="base">
                                        <p:cTn id="17" dur="300" fill="hold"/>
                                        <p:tgtEl>
                                          <p:spTgt spid="12">
                                            <p:txEl>
                                              <p:pRg st="5" end="5"/>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12">
                                            <p:txEl>
                                              <p:pRg st="5" end="5"/>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anim calcmode="lin" valueType="num">
                                      <p:cBhvr additive="base">
                                        <p:cTn id="21"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2"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SIDE NOTE</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Brain Focus</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latin typeface="Arial" panose="020B0604020202020204" pitchFamily="34" charset="0"/>
              <a:cs typeface="Arial" panose="020B0604020202020204" pitchFamily="34" charset="0"/>
            </a:endParaRPr>
          </a:p>
        </p:txBody>
      </p:sp>
      <p:pic>
        <p:nvPicPr>
          <p:cNvPr id="14" name="Picture 13" descr="Shape&#10;&#10;Description automatically generated with low confidence">
            <a:extLst>
              <a:ext uri="{FF2B5EF4-FFF2-40B4-BE49-F238E27FC236}">
                <a16:creationId xmlns:a16="http://schemas.microsoft.com/office/drawing/2014/main" id="{2DD5EFA1-BD8E-6844-B3E5-06ADD2425ECB}"/>
              </a:ext>
            </a:extLst>
          </p:cNvPr>
          <p:cNvPicPr>
            <a:picLocks noChangeAspect="1"/>
          </p:cNvPicPr>
          <p:nvPr/>
        </p:nvPicPr>
        <p:blipFill>
          <a:blip r:embed="rId4"/>
          <a:stretch>
            <a:fillRect/>
          </a:stretch>
        </p:blipFill>
        <p:spPr>
          <a:xfrm>
            <a:off x="9753599" y="193063"/>
            <a:ext cx="2153729" cy="1416396"/>
          </a:xfrm>
          <a:prstGeom prst="rect">
            <a:avLst/>
          </a:prstGeom>
        </p:spPr>
      </p:pic>
      <p:pic>
        <p:nvPicPr>
          <p:cNvPr id="5" name="Picture 4" descr="Diagram&#10;&#10;Description automatically generated">
            <a:extLst>
              <a:ext uri="{FF2B5EF4-FFF2-40B4-BE49-F238E27FC236}">
                <a16:creationId xmlns:a16="http://schemas.microsoft.com/office/drawing/2014/main" id="{8A5A9A56-B358-E940-AABF-D0EAC0893EF6}"/>
              </a:ext>
            </a:extLst>
          </p:cNvPr>
          <p:cNvPicPr>
            <a:picLocks noChangeAspect="1"/>
          </p:cNvPicPr>
          <p:nvPr/>
        </p:nvPicPr>
        <p:blipFill>
          <a:blip r:embed="rId5"/>
          <a:stretch>
            <a:fillRect/>
          </a:stretch>
        </p:blipFill>
        <p:spPr>
          <a:xfrm>
            <a:off x="522589" y="1430568"/>
            <a:ext cx="7536598" cy="4710374"/>
          </a:xfrm>
          <a:prstGeom prst="rect">
            <a:avLst/>
          </a:prstGeom>
        </p:spPr>
      </p:pic>
      <p:sp>
        <p:nvSpPr>
          <p:cNvPr id="15" name="Textplatzhalter 8">
            <a:extLst>
              <a:ext uri="{FF2B5EF4-FFF2-40B4-BE49-F238E27FC236}">
                <a16:creationId xmlns:a16="http://schemas.microsoft.com/office/drawing/2014/main" id="{5282B69C-6B39-9E4A-AAB1-ABC432A005AA}"/>
              </a:ext>
            </a:extLst>
          </p:cNvPr>
          <p:cNvSpPr txBox="1">
            <a:spLocks/>
          </p:cNvSpPr>
          <p:nvPr/>
        </p:nvSpPr>
        <p:spPr bwMode="gray">
          <a:xfrm>
            <a:off x="8296485" y="2346585"/>
            <a:ext cx="3613909"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dirty="0">
                <a:latin typeface="Arial" panose="020B0604020202020204" pitchFamily="34" charset="0"/>
                <a:cs typeface="Arial" panose="020B0604020202020204" pitchFamily="34" charset="0"/>
                <a:hlinkClick r:id="rId6"/>
              </a:rPr>
              <a:t>https://www.euronatur.org/en/what-we-do/endangered-species/wolf/wolves-in-europe/</a:t>
            </a:r>
            <a:endParaRPr lang="en-GB"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09650EBE-E6A2-A345-97EE-FD2C090F2439}"/>
              </a:ext>
            </a:extLst>
          </p:cNvPr>
          <p:cNvPicPr>
            <a:picLocks noChangeAspect="1"/>
          </p:cNvPicPr>
          <p:nvPr/>
        </p:nvPicPr>
        <p:blipFill>
          <a:blip r:embed="rId7"/>
          <a:stretch>
            <a:fillRect/>
          </a:stretch>
        </p:blipFill>
        <p:spPr>
          <a:xfrm>
            <a:off x="8373444" y="1911501"/>
            <a:ext cx="3079750" cy="349250"/>
          </a:xfrm>
          <a:prstGeom prst="rect">
            <a:avLst/>
          </a:prstGeom>
        </p:spPr>
      </p:pic>
      <p:pic>
        <p:nvPicPr>
          <p:cNvPr id="3" name="Picture 2" descr="A picture containing text, newspaper, screenshot&#10;&#10;Description automatically generated">
            <a:extLst>
              <a:ext uri="{FF2B5EF4-FFF2-40B4-BE49-F238E27FC236}">
                <a16:creationId xmlns:a16="http://schemas.microsoft.com/office/drawing/2014/main" id="{F22A4499-6A42-6A49-B3E9-E17970FF8CA7}"/>
              </a:ext>
            </a:extLst>
          </p:cNvPr>
          <p:cNvPicPr>
            <a:picLocks noChangeAspect="1"/>
          </p:cNvPicPr>
          <p:nvPr/>
        </p:nvPicPr>
        <p:blipFill>
          <a:blip r:embed="rId8"/>
          <a:stretch>
            <a:fillRect/>
          </a:stretch>
        </p:blipFill>
        <p:spPr>
          <a:xfrm>
            <a:off x="10258398" y="4435343"/>
            <a:ext cx="1587500" cy="1828800"/>
          </a:xfrm>
          <a:prstGeom prst="rect">
            <a:avLst/>
          </a:prstGeom>
        </p:spPr>
      </p:pic>
      <p:pic>
        <p:nvPicPr>
          <p:cNvPr id="13" name="Picture 12" descr="A picture containing text, newspaper, screenshot, receipt&#10;&#10;Description automatically generated">
            <a:extLst>
              <a:ext uri="{FF2B5EF4-FFF2-40B4-BE49-F238E27FC236}">
                <a16:creationId xmlns:a16="http://schemas.microsoft.com/office/drawing/2014/main" id="{4D55507D-F47D-904A-9C62-783A849BEDBF}"/>
              </a:ext>
            </a:extLst>
          </p:cNvPr>
          <p:cNvPicPr>
            <a:picLocks noChangeAspect="1"/>
          </p:cNvPicPr>
          <p:nvPr/>
        </p:nvPicPr>
        <p:blipFill>
          <a:blip r:embed="rId9"/>
          <a:stretch>
            <a:fillRect/>
          </a:stretch>
        </p:blipFill>
        <p:spPr>
          <a:xfrm>
            <a:off x="8602799" y="3089366"/>
            <a:ext cx="1587500" cy="1828800"/>
          </a:xfrm>
          <a:prstGeom prst="rect">
            <a:avLst/>
          </a:prstGeom>
        </p:spPr>
      </p:pic>
    </p:spTree>
    <p:extLst>
      <p:ext uri="{BB962C8B-B14F-4D97-AF65-F5344CB8AC3E}">
        <p14:creationId xmlns:p14="http://schemas.microsoft.com/office/powerpoint/2010/main" val="247613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0-#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FRONTEND OPENAPI VALIDATOR</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a:latin typeface="Arial" panose="020B0604020202020204" pitchFamily="34" charset="0"/>
                <a:cs typeface="Arial" panose="020B0604020202020204" pitchFamily="34" charset="0"/>
              </a:rPr>
              <a:t>Tooling</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40</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validators for </a:t>
            </a:r>
            <a:r>
              <a:rPr lang="en-GB" sz="1800" dirty="0" err="1">
                <a:latin typeface="Arial" panose="020B0604020202020204" pitchFamily="34" charset="0"/>
                <a:cs typeface="Arial" panose="020B0604020202020204" pitchFamily="34" charset="0"/>
              </a:rPr>
              <a:t>ExpressJS</a:t>
            </a:r>
            <a:r>
              <a:rPr lang="en-GB" sz="1800" dirty="0">
                <a:latin typeface="Arial" panose="020B0604020202020204" pitchFamily="34" charset="0"/>
                <a:cs typeface="Arial" panose="020B0604020202020204" pitchFamily="34" charset="0"/>
              </a:rPr>
              <a:t> that automatically validate API requests and responses based on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a:t>
            </a:r>
            <a:endParaRPr lang="bg-BG" sz="1800" dirty="0">
              <a:latin typeface="Arial" panose="020B0604020202020204" pitchFamily="34" charset="0"/>
              <a:cs typeface="Arial" panose="020B0604020202020204" pitchFamily="34" charset="0"/>
            </a:endParaRPr>
          </a:p>
          <a:p>
            <a:pPr marL="0" indent="0">
              <a:buNone/>
            </a:pPr>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-validate (</a:t>
            </a:r>
            <a:r>
              <a:rPr lang="en-GB" sz="1800" dirty="0">
                <a:latin typeface="Arial" panose="020B0604020202020204" pitchFamily="34" charset="0"/>
                <a:cs typeface="Arial" panose="020B0604020202020204" pitchFamily="34" charset="0"/>
                <a:hlinkClick r:id="rId4"/>
              </a:rPr>
              <a:t>https://www.npmjs.com/package/express-openapi-validate</a:t>
            </a:r>
            <a:r>
              <a:rPr lang="en-GB" sz="1800" b="1" i="1" dirty="0">
                <a:latin typeface="Arial" panose="020B0604020202020204" pitchFamily="34" charset="0"/>
                <a:cs typeface="Arial" panose="020B0604020202020204" pitchFamily="34" charset="0"/>
              </a:rPr>
              <a:t>)</a:t>
            </a:r>
            <a:endParaRPr lang="bg-BG" sz="1800" dirty="0">
              <a:latin typeface="Arial" panose="020B0604020202020204" pitchFamily="34" charset="0"/>
              <a:cs typeface="Arial" panose="020B0604020202020204" pitchFamily="34" charset="0"/>
            </a:endParaRP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-validator (</a:t>
            </a:r>
            <a:r>
              <a:rPr lang="en-GB" sz="1800" dirty="0">
                <a:latin typeface="Arial" panose="020B0604020202020204" pitchFamily="34" charset="0"/>
                <a:cs typeface="Arial" panose="020B0604020202020204" pitchFamily="34" charset="0"/>
                <a:hlinkClick r:id="rId5"/>
              </a:rPr>
              <a:t>https://www.npmjs.com/package/express-openapi-validator</a:t>
            </a:r>
            <a:r>
              <a:rPr lang="en-GB" sz="1800" b="1" i="1" dirty="0">
                <a:latin typeface="Arial" panose="020B0604020202020204" pitchFamily="34" charset="0"/>
                <a:cs typeface="Arial" panose="020B0604020202020204" pitchFamily="34" charset="0"/>
              </a:rPr>
              <a:t>)</a:t>
            </a:r>
            <a:endParaRPr lang="bg-BG" sz="1800" b="1" i="1" dirty="0">
              <a:latin typeface="Arial" panose="020B0604020202020204" pitchFamily="34" charset="0"/>
              <a:cs typeface="Arial" panose="020B0604020202020204" pitchFamily="34" charset="0"/>
            </a:endParaRPr>
          </a:p>
          <a:p>
            <a:pPr marL="0" indent="0">
              <a:buNone/>
            </a:pPr>
            <a:endParaRPr lang="en-GB" sz="1800" dirty="0">
              <a:latin typeface="Arial" panose="020B0604020202020204" pitchFamily="34" charset="0"/>
              <a:cs typeface="Arial" panose="020B0604020202020204" pitchFamily="34" charset="0"/>
            </a:endParaRPr>
          </a:p>
        </p:txBody>
      </p:sp>
      <p:pic>
        <p:nvPicPr>
          <p:cNvPr id="15" name="Picture 14" descr="A picture containing text, clipart&#10;&#10;Description automatically generated">
            <a:extLst>
              <a:ext uri="{FF2B5EF4-FFF2-40B4-BE49-F238E27FC236}">
                <a16:creationId xmlns:a16="http://schemas.microsoft.com/office/drawing/2014/main" id="{8A6DEC8A-C54C-1E41-A6DD-3B0DB6BF21FE}"/>
              </a:ext>
            </a:extLst>
          </p:cNvPr>
          <p:cNvPicPr>
            <a:picLocks noChangeAspect="1"/>
          </p:cNvPicPr>
          <p:nvPr/>
        </p:nvPicPr>
        <p:blipFill>
          <a:blip r:embed="rId6"/>
          <a:stretch>
            <a:fillRect/>
          </a:stretch>
        </p:blipFill>
        <p:spPr>
          <a:xfrm>
            <a:off x="10415492" y="289884"/>
            <a:ext cx="1482994" cy="577196"/>
          </a:xfrm>
          <a:prstGeom prst="rect">
            <a:avLst/>
          </a:prstGeom>
        </p:spPr>
      </p:pic>
    </p:spTree>
    <p:extLst>
      <p:ext uri="{BB962C8B-B14F-4D97-AF65-F5344CB8AC3E}">
        <p14:creationId xmlns:p14="http://schemas.microsoft.com/office/powerpoint/2010/main" val="160725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 calcmode="lin" valueType="num">
                                      <p:cBhvr additive="base">
                                        <p:cTn id="7"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anim calcmode="lin" valueType="num">
                                      <p:cBhvr additive="base">
                                        <p:cTn id="11"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OTHERS</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a:latin typeface="Arial" panose="020B0604020202020204" pitchFamily="34" charset="0"/>
                <a:cs typeface="Arial" panose="020B0604020202020204" pitchFamily="34" charset="0"/>
              </a:rPr>
              <a:t>Tooling</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41</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Java</a:t>
            </a:r>
          </a:p>
          <a:p>
            <a:r>
              <a:rPr lang="en-GB" sz="1800" b="1" i="1" dirty="0" err="1">
                <a:latin typeface="Arial" panose="020B0604020202020204" pitchFamily="34" charset="0"/>
                <a:cs typeface="Arial" panose="020B0604020202020204" pitchFamily="34" charset="0"/>
              </a:rPr>
              <a:t>SpringBoot</a:t>
            </a:r>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JavaScript</a:t>
            </a:r>
          </a:p>
          <a:p>
            <a:r>
              <a:rPr lang="en-GB" sz="1800" b="1" i="1" dirty="0">
                <a:latin typeface="Arial" panose="020B0604020202020204" pitchFamily="34" charset="0"/>
                <a:cs typeface="Arial" panose="020B0604020202020204" pitchFamily="34" charset="0"/>
              </a:rPr>
              <a:t>TypeScript</a:t>
            </a:r>
          </a:p>
          <a:p>
            <a:r>
              <a:rPr lang="en-GB" sz="1800" b="1" i="1" dirty="0">
                <a:latin typeface="Arial" panose="020B0604020202020204" pitchFamily="34" charset="0"/>
                <a:cs typeface="Arial" panose="020B0604020202020204" pitchFamily="34" charset="0"/>
              </a:rPr>
              <a:t>Angular</a:t>
            </a:r>
          </a:p>
          <a:p>
            <a:r>
              <a:rPr lang="en-GB" sz="1800" b="1" i="1" dirty="0">
                <a:latin typeface="Arial" panose="020B0604020202020204" pitchFamily="34" charset="0"/>
                <a:cs typeface="Arial" panose="020B0604020202020204" pitchFamily="34" charset="0"/>
              </a:rPr>
              <a:t>MongoDB</a:t>
            </a:r>
          </a:p>
          <a:p>
            <a:r>
              <a:rPr lang="en-GB" sz="1800" b="1" i="1" dirty="0">
                <a:latin typeface="Arial" panose="020B0604020202020204" pitchFamily="34" charset="0"/>
                <a:cs typeface="Arial" panose="020B0604020202020204" pitchFamily="34" charset="0"/>
              </a:rPr>
              <a:t>Docker</a:t>
            </a:r>
          </a:p>
        </p:txBody>
      </p:sp>
      <p:pic>
        <p:nvPicPr>
          <p:cNvPr id="3" name="Picture 2" descr="A red and white logo&#10;&#10;Description automatically generated with low confidence">
            <a:extLst>
              <a:ext uri="{FF2B5EF4-FFF2-40B4-BE49-F238E27FC236}">
                <a16:creationId xmlns:a16="http://schemas.microsoft.com/office/drawing/2014/main" id="{C9405BF5-414C-A247-8DF0-D4BFF5CCF590}"/>
              </a:ext>
            </a:extLst>
          </p:cNvPr>
          <p:cNvPicPr>
            <a:picLocks noChangeAspect="1"/>
          </p:cNvPicPr>
          <p:nvPr/>
        </p:nvPicPr>
        <p:blipFill>
          <a:blip r:embed="rId4"/>
          <a:stretch>
            <a:fillRect/>
          </a:stretch>
        </p:blipFill>
        <p:spPr>
          <a:xfrm>
            <a:off x="9286055" y="1685442"/>
            <a:ext cx="1166945" cy="1166945"/>
          </a:xfrm>
          <a:prstGeom prst="rect">
            <a:avLst/>
          </a:prstGeom>
        </p:spPr>
      </p:pic>
      <p:pic>
        <p:nvPicPr>
          <p:cNvPr id="15" name="Picture 14" descr="Logo&#10;&#10;Description automatically generated">
            <a:extLst>
              <a:ext uri="{FF2B5EF4-FFF2-40B4-BE49-F238E27FC236}">
                <a16:creationId xmlns:a16="http://schemas.microsoft.com/office/drawing/2014/main" id="{4BE17390-2A54-8246-9F87-A2AE7E40FA38}"/>
              </a:ext>
            </a:extLst>
          </p:cNvPr>
          <p:cNvPicPr>
            <a:picLocks noChangeAspect="1"/>
          </p:cNvPicPr>
          <p:nvPr/>
        </p:nvPicPr>
        <p:blipFill>
          <a:blip r:embed="rId5"/>
          <a:stretch>
            <a:fillRect/>
          </a:stretch>
        </p:blipFill>
        <p:spPr>
          <a:xfrm>
            <a:off x="7404632" y="2062691"/>
            <a:ext cx="901288" cy="901288"/>
          </a:xfrm>
          <a:prstGeom prst="rect">
            <a:avLst/>
          </a:prstGeom>
        </p:spPr>
      </p:pic>
      <p:pic>
        <p:nvPicPr>
          <p:cNvPr id="17" name="Graphic 16">
            <a:extLst>
              <a:ext uri="{FF2B5EF4-FFF2-40B4-BE49-F238E27FC236}">
                <a16:creationId xmlns:a16="http://schemas.microsoft.com/office/drawing/2014/main" id="{32254BD0-BD79-344D-A4FB-FD3BA35D04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70519" y="657239"/>
            <a:ext cx="1166945" cy="1166945"/>
          </a:xfrm>
          <a:prstGeom prst="rect">
            <a:avLst/>
          </a:prstGeom>
        </p:spPr>
      </p:pic>
      <p:pic>
        <p:nvPicPr>
          <p:cNvPr id="18" name="Graphic 17">
            <a:extLst>
              <a:ext uri="{FF2B5EF4-FFF2-40B4-BE49-F238E27FC236}">
                <a16:creationId xmlns:a16="http://schemas.microsoft.com/office/drawing/2014/main" id="{E4228895-A226-364C-B307-41653D29B1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5087" y="2144589"/>
            <a:ext cx="921825" cy="1747415"/>
          </a:xfrm>
          <a:prstGeom prst="rect">
            <a:avLst/>
          </a:prstGeom>
        </p:spPr>
      </p:pic>
      <p:pic>
        <p:nvPicPr>
          <p:cNvPr id="5" name="Graphic 4">
            <a:extLst>
              <a:ext uri="{FF2B5EF4-FFF2-40B4-BE49-F238E27FC236}">
                <a16:creationId xmlns:a16="http://schemas.microsoft.com/office/drawing/2014/main" id="{A9E5B973-4033-FE41-904C-DD7A17E66A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55277" y="3744447"/>
            <a:ext cx="901287" cy="901287"/>
          </a:xfrm>
          <a:prstGeom prst="rect">
            <a:avLst/>
          </a:prstGeom>
        </p:spPr>
      </p:pic>
      <p:pic>
        <p:nvPicPr>
          <p:cNvPr id="13" name="Picture 12">
            <a:extLst>
              <a:ext uri="{FF2B5EF4-FFF2-40B4-BE49-F238E27FC236}">
                <a16:creationId xmlns:a16="http://schemas.microsoft.com/office/drawing/2014/main" id="{CBF57547-97F7-8D45-BA77-570F73D9DCD8}"/>
              </a:ext>
            </a:extLst>
          </p:cNvPr>
          <p:cNvPicPr>
            <a:picLocks noChangeAspect="1"/>
          </p:cNvPicPr>
          <p:nvPr/>
        </p:nvPicPr>
        <p:blipFill>
          <a:blip r:embed="rId12"/>
          <a:stretch>
            <a:fillRect/>
          </a:stretch>
        </p:blipFill>
        <p:spPr>
          <a:xfrm>
            <a:off x="6711354" y="4885123"/>
            <a:ext cx="1386556" cy="993698"/>
          </a:xfrm>
          <a:prstGeom prst="rect">
            <a:avLst/>
          </a:prstGeom>
        </p:spPr>
      </p:pic>
      <p:pic>
        <p:nvPicPr>
          <p:cNvPr id="16" name="Picture 15">
            <a:extLst>
              <a:ext uri="{FF2B5EF4-FFF2-40B4-BE49-F238E27FC236}">
                <a16:creationId xmlns:a16="http://schemas.microsoft.com/office/drawing/2014/main" id="{8F202141-FE61-954D-9972-155ED176C074}"/>
              </a:ext>
            </a:extLst>
          </p:cNvPr>
          <p:cNvPicPr>
            <a:picLocks noChangeAspect="1"/>
          </p:cNvPicPr>
          <p:nvPr/>
        </p:nvPicPr>
        <p:blipFill>
          <a:blip r:embed="rId13"/>
          <a:stretch>
            <a:fillRect/>
          </a:stretch>
        </p:blipFill>
        <p:spPr>
          <a:xfrm>
            <a:off x="4689180" y="4292260"/>
            <a:ext cx="1866316" cy="503050"/>
          </a:xfrm>
          <a:prstGeom prst="rect">
            <a:avLst/>
          </a:prstGeom>
        </p:spPr>
      </p:pic>
      <p:pic>
        <p:nvPicPr>
          <p:cNvPr id="20" name="Picture 19">
            <a:extLst>
              <a:ext uri="{FF2B5EF4-FFF2-40B4-BE49-F238E27FC236}">
                <a16:creationId xmlns:a16="http://schemas.microsoft.com/office/drawing/2014/main" id="{5D927F6C-E3B5-7E4A-925D-E82E47693E59}"/>
              </a:ext>
            </a:extLst>
          </p:cNvPr>
          <p:cNvPicPr>
            <a:picLocks noChangeAspect="1"/>
          </p:cNvPicPr>
          <p:nvPr/>
        </p:nvPicPr>
        <p:blipFill>
          <a:blip r:embed="rId14"/>
          <a:stretch>
            <a:fillRect/>
          </a:stretch>
        </p:blipFill>
        <p:spPr>
          <a:xfrm>
            <a:off x="6451687" y="-157756"/>
            <a:ext cx="2220447" cy="2220447"/>
          </a:xfrm>
          <a:prstGeom prst="rect">
            <a:avLst/>
          </a:prstGeom>
        </p:spPr>
      </p:pic>
    </p:spTree>
    <p:extLst>
      <p:ext uri="{BB962C8B-B14F-4D97-AF65-F5344CB8AC3E}">
        <p14:creationId xmlns:p14="http://schemas.microsoft.com/office/powerpoint/2010/main" val="286030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3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3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3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300"/>
                                        <p:tgtEl>
                                          <p:spTgt spid="15"/>
                                        </p:tgtEl>
                                      </p:cBhvr>
                                    </p:animEffect>
                                  </p:childTnLst>
                                </p:cTn>
                              </p:par>
                              <p:par>
                                <p:cTn id="17" presetID="9"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300"/>
                                        <p:tgtEl>
                                          <p:spTgt spid="5"/>
                                        </p:tgtEl>
                                      </p:cBhvr>
                                    </p:animEffect>
                                  </p:childTnLst>
                                </p:cTn>
                              </p:par>
                              <p:par>
                                <p:cTn id="20" presetID="9"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300"/>
                                        <p:tgtEl>
                                          <p:spTgt spid="3"/>
                                        </p:tgtEl>
                                      </p:cBhvr>
                                    </p:animEffect>
                                  </p:childTnLst>
                                </p:cTn>
                              </p:par>
                              <p:par>
                                <p:cTn id="23" presetID="9"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300"/>
                                        <p:tgtEl>
                                          <p:spTgt spid="16"/>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WOLF FACT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Brain Focus</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42</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latin typeface="Arial" panose="020B0604020202020204" pitchFamily="34" charset="0"/>
              <a:cs typeface="Arial" panose="020B0604020202020204" pitchFamily="34" charset="0"/>
            </a:endParaRPr>
          </a:p>
        </p:txBody>
      </p:sp>
      <p:sp>
        <p:nvSpPr>
          <p:cNvPr id="15" name="Textplatzhalter 8">
            <a:extLst>
              <a:ext uri="{FF2B5EF4-FFF2-40B4-BE49-F238E27FC236}">
                <a16:creationId xmlns:a16="http://schemas.microsoft.com/office/drawing/2014/main" id="{5282B69C-6B39-9E4A-AAB1-ABC432A005AA}"/>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The Wolf /Canis Lupus/</a:t>
            </a:r>
          </a:p>
          <a:p>
            <a:pPr marL="0" indent="0">
              <a:buNone/>
            </a:pPr>
            <a:endParaRPr lang="en-GB" sz="1800" b="1" i="1"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Represents strength, loyalty, family ties, caring and expresses freedom and fortitude.</a:t>
            </a:r>
          </a:p>
          <a:p>
            <a:r>
              <a:rPr lang="en-GB" sz="1800" dirty="0">
                <a:latin typeface="Arial" panose="020B0604020202020204" pitchFamily="34" charset="0"/>
                <a:cs typeface="Arial" panose="020B0604020202020204" pitchFamily="34" charset="0"/>
              </a:rPr>
              <a:t>The Japanese word for wolf, "</a:t>
            </a:r>
            <a:r>
              <a:rPr lang="en-GB" sz="1800" dirty="0" err="1">
                <a:latin typeface="Arial" panose="020B0604020202020204" pitchFamily="34" charset="0"/>
                <a:cs typeface="Arial" panose="020B0604020202020204" pitchFamily="34" charset="0"/>
              </a:rPr>
              <a:t>Ookami</a:t>
            </a:r>
            <a:r>
              <a:rPr lang="en-GB" sz="1800" dirty="0">
                <a:latin typeface="Arial" panose="020B0604020202020204" pitchFamily="34" charset="0"/>
                <a:cs typeface="Arial" panose="020B0604020202020204" pitchFamily="34" charset="0"/>
              </a:rPr>
              <a:t>", means "Great God".</a:t>
            </a:r>
          </a:p>
        </p:txBody>
      </p:sp>
      <p:pic>
        <p:nvPicPr>
          <p:cNvPr id="3" name="Picture 2" descr="A picture containing background pattern&#10;&#10;Description automatically generated">
            <a:extLst>
              <a:ext uri="{FF2B5EF4-FFF2-40B4-BE49-F238E27FC236}">
                <a16:creationId xmlns:a16="http://schemas.microsoft.com/office/drawing/2014/main" id="{657ECE75-28E6-EE4E-B55B-B66E3ECBF94A}"/>
              </a:ext>
            </a:extLst>
          </p:cNvPr>
          <p:cNvPicPr>
            <a:picLocks noChangeAspect="1"/>
          </p:cNvPicPr>
          <p:nvPr/>
        </p:nvPicPr>
        <p:blipFill>
          <a:blip r:embed="rId4"/>
          <a:stretch>
            <a:fillRect/>
          </a:stretch>
        </p:blipFill>
        <p:spPr>
          <a:xfrm>
            <a:off x="10478530" y="190522"/>
            <a:ext cx="1540067" cy="1403347"/>
          </a:xfrm>
          <a:prstGeom prst="rect">
            <a:avLst/>
          </a:prstGeom>
        </p:spPr>
      </p:pic>
      <p:pic>
        <p:nvPicPr>
          <p:cNvPr id="19" name="Picture 18">
            <a:extLst>
              <a:ext uri="{FF2B5EF4-FFF2-40B4-BE49-F238E27FC236}">
                <a16:creationId xmlns:a16="http://schemas.microsoft.com/office/drawing/2014/main" id="{03A874AA-34AB-2944-91E1-BDEA13BFACD6}"/>
              </a:ext>
            </a:extLst>
          </p:cNvPr>
          <p:cNvPicPr>
            <a:picLocks noChangeAspect="1"/>
          </p:cNvPicPr>
          <p:nvPr/>
        </p:nvPicPr>
        <p:blipFill>
          <a:blip r:embed="rId5"/>
          <a:stretch>
            <a:fillRect/>
          </a:stretch>
        </p:blipFill>
        <p:spPr>
          <a:xfrm>
            <a:off x="1570731" y="1326454"/>
            <a:ext cx="4509878" cy="3973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836989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a:latin typeface="Arial" panose="020B0604020202020204" pitchFamily="34" charset="0"/>
                <a:cs typeface="Arial" panose="020B0604020202020204" pitchFamily="34" charset="0"/>
              </a:rPr>
              <a:t>DEMO</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730047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RECAP</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What we did in the demo</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44</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34692"/>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Wrote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Spec</a:t>
            </a:r>
          </a:p>
          <a:p>
            <a:pPr lvl="1"/>
            <a:r>
              <a:rPr lang="en-GB" sz="1400" dirty="0">
                <a:latin typeface="Arial" panose="020B0604020202020204" pitchFamily="34" charset="0"/>
                <a:cs typeface="Arial" panose="020B0604020202020204" pitchFamily="34" charset="0"/>
              </a:rPr>
              <a:t>Easy, both human and machine readable.</a:t>
            </a:r>
          </a:p>
          <a:p>
            <a:r>
              <a:rPr lang="en-GB" sz="1800" b="1" i="1" dirty="0">
                <a:latin typeface="Arial" panose="020B0604020202020204" pitchFamily="34" charset="0"/>
                <a:cs typeface="Arial" panose="020B0604020202020204" pitchFamily="34" charset="0"/>
              </a:rPr>
              <a:t>Used it and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back-end server in Java and </a:t>
            </a:r>
            <a:r>
              <a:rPr lang="en-GB" sz="1800" b="1" i="1" dirty="0" err="1">
                <a:latin typeface="Arial" panose="020B0604020202020204" pitchFamily="34" charset="0"/>
                <a:cs typeface="Arial" panose="020B0604020202020204" pitchFamily="34" charset="0"/>
              </a:rPr>
              <a:t>SpringBoot</a:t>
            </a:r>
            <a:endParaRPr lang="en-GB" sz="1800" b="1" i="1" dirty="0">
              <a:latin typeface="Arial" panose="020B0604020202020204" pitchFamily="34" charset="0"/>
              <a:cs typeface="Arial" panose="020B0604020202020204" pitchFamily="34" charset="0"/>
            </a:endParaRPr>
          </a:p>
          <a:p>
            <a:pPr lvl="1"/>
            <a:r>
              <a:rPr lang="en-GB" sz="1400" dirty="0">
                <a:latin typeface="Arial" panose="020B0604020202020204" pitchFamily="34" charset="0"/>
                <a:cs typeface="Arial" panose="020B0604020202020204" pitchFamily="34" charset="0"/>
              </a:rPr>
              <a:t>Saves dev time.</a:t>
            </a:r>
          </a:p>
          <a:p>
            <a:r>
              <a:rPr lang="en-GB" sz="1800" b="1" i="1" dirty="0">
                <a:latin typeface="Arial" panose="020B0604020202020204" pitchFamily="34" charset="0"/>
                <a:cs typeface="Arial" panose="020B0604020202020204" pitchFamily="34" charset="0"/>
              </a:rPr>
              <a:t>Used it and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front-end client in JavaScript and Angular</a:t>
            </a:r>
          </a:p>
          <a:p>
            <a:pPr lvl="1"/>
            <a:r>
              <a:rPr lang="en-GB" sz="1400" dirty="0">
                <a:latin typeface="Arial" panose="020B0604020202020204" pitchFamily="34" charset="0"/>
                <a:cs typeface="Arial" panose="020B0604020202020204" pitchFamily="34" charset="0"/>
              </a:rPr>
              <a:t>Saves dev time.</a:t>
            </a:r>
          </a:p>
          <a:p>
            <a:r>
              <a:rPr lang="en-GB" sz="1800" b="1" i="1" dirty="0">
                <a:latin typeface="Arial" panose="020B0604020202020204" pitchFamily="34" charset="0"/>
                <a:cs typeface="Arial" panose="020B0604020202020204" pitchFamily="34" charset="0"/>
              </a:rPr>
              <a:t>Used Atlassian’s validator to add tests to the back-end server and validate our API</a:t>
            </a:r>
          </a:p>
          <a:p>
            <a:pPr lvl="1"/>
            <a:r>
              <a:rPr lang="en-GB" sz="1400" dirty="0">
                <a:latin typeface="Arial" panose="020B0604020202020204" pitchFamily="34" charset="0"/>
                <a:cs typeface="Arial" panose="020B0604020202020204" pitchFamily="34" charset="0"/>
              </a:rPr>
              <a:t>Fast feedback loop.</a:t>
            </a:r>
          </a:p>
          <a:p>
            <a:r>
              <a:rPr lang="en-GB" sz="1800" b="1" i="1" dirty="0">
                <a:latin typeface="Arial" panose="020B0604020202020204" pitchFamily="34" charset="0"/>
                <a:cs typeface="Arial" panose="020B0604020202020204" pitchFamily="34" charset="0"/>
              </a:rPr>
              <a:t>Used 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-validate to add tests to the front-end server and validate our API</a:t>
            </a:r>
          </a:p>
          <a:p>
            <a:pPr lvl="1"/>
            <a:r>
              <a:rPr lang="en-GB" sz="1400" dirty="0">
                <a:latin typeface="Arial" panose="020B0604020202020204" pitchFamily="34" charset="0"/>
                <a:cs typeface="Arial" panose="020B0604020202020204" pitchFamily="34" charset="0"/>
              </a:rPr>
              <a:t>Fast feedback loop.</a:t>
            </a:r>
          </a:p>
          <a:p>
            <a:r>
              <a:rPr lang="en-GB" sz="1800" b="1" i="1" dirty="0">
                <a:latin typeface="Arial" panose="020B0604020202020204" pitchFamily="34" charset="0"/>
                <a:cs typeface="Arial" panose="020B0604020202020204" pitchFamily="34" charset="0"/>
              </a:rPr>
              <a:t>Demonstrated how the tests fail if we breach our API contract</a:t>
            </a:r>
          </a:p>
          <a:p>
            <a:pPr lvl="1"/>
            <a:r>
              <a:rPr lang="en-GB" sz="1400" dirty="0">
                <a:latin typeface="Arial" panose="020B0604020202020204" pitchFamily="34" charset="0"/>
                <a:cs typeface="Arial" panose="020B0604020202020204" pitchFamily="34" charset="0"/>
              </a:rPr>
              <a:t>Enforces the contract, making communication and development easier.</a:t>
            </a:r>
          </a:p>
        </p:txBody>
      </p:sp>
      <p:pic>
        <p:nvPicPr>
          <p:cNvPr id="13" name="Picture 12">
            <a:extLst>
              <a:ext uri="{FF2B5EF4-FFF2-40B4-BE49-F238E27FC236}">
                <a16:creationId xmlns:a16="http://schemas.microsoft.com/office/drawing/2014/main" id="{00C6C59F-D478-4F4D-BD63-EA9C76D4272C}"/>
              </a:ext>
            </a:extLst>
          </p:cNvPr>
          <p:cNvPicPr>
            <a:picLocks noChangeAspect="1"/>
          </p:cNvPicPr>
          <p:nvPr/>
        </p:nvPicPr>
        <p:blipFill>
          <a:blip r:embed="rId4"/>
          <a:stretch>
            <a:fillRect/>
          </a:stretch>
        </p:blipFill>
        <p:spPr>
          <a:xfrm>
            <a:off x="10745034" y="187512"/>
            <a:ext cx="1153452" cy="1156015"/>
          </a:xfrm>
          <a:prstGeom prst="rect">
            <a:avLst/>
          </a:prstGeom>
        </p:spPr>
      </p:pic>
      <p:pic>
        <p:nvPicPr>
          <p:cNvPr id="14" name="Graphic 13" descr="Checkbox Crossed with solid fill">
            <a:extLst>
              <a:ext uri="{FF2B5EF4-FFF2-40B4-BE49-F238E27FC236}">
                <a16:creationId xmlns:a16="http://schemas.microsoft.com/office/drawing/2014/main" id="{08E884E6-724B-0542-AE87-BE8292CF81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2011" y="473398"/>
            <a:ext cx="497448" cy="497448"/>
          </a:xfrm>
          <a:prstGeom prst="rect">
            <a:avLst/>
          </a:prstGeom>
        </p:spPr>
      </p:pic>
      <p:pic>
        <p:nvPicPr>
          <p:cNvPr id="16" name="Graphic 15" descr="Checkbox Ticked with solid fill">
            <a:extLst>
              <a:ext uri="{FF2B5EF4-FFF2-40B4-BE49-F238E27FC236}">
                <a16:creationId xmlns:a16="http://schemas.microsoft.com/office/drawing/2014/main" id="{E60F2202-55A8-A948-B512-C1BC325EB0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328229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3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 calcmode="lin" valueType="num">
                                      <p:cBhvr additive="base">
                                        <p:cTn id="17"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12">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 calcmode="lin" valueType="num">
                                      <p:cBhvr additive="base">
                                        <p:cTn id="21" dur="3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22" dur="3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 calcmode="lin" valueType="num">
                                      <p:cBhvr additive="base">
                                        <p:cTn id="27"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12">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anim calcmode="lin" valueType="num">
                                      <p:cBhvr additive="base">
                                        <p:cTn id="31" dur="300" fill="hold"/>
                                        <p:tgtEl>
                                          <p:spTgt spid="12">
                                            <p:txEl>
                                              <p:pRg st="5" end="5"/>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 calcmode="lin" valueType="num">
                                      <p:cBhvr additive="base">
                                        <p:cTn id="37"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2">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2">
                                            <p:txEl>
                                              <p:pRg st="7" end="7"/>
                                            </p:txEl>
                                          </p:spTgt>
                                        </p:tgtEl>
                                        <p:attrNameLst>
                                          <p:attrName>style.visibility</p:attrName>
                                        </p:attrNameLst>
                                      </p:cBhvr>
                                      <p:to>
                                        <p:strVal val="visible"/>
                                      </p:to>
                                    </p:set>
                                    <p:anim calcmode="lin" valueType="num">
                                      <p:cBhvr additive="base">
                                        <p:cTn id="41" dur="300" fill="hold"/>
                                        <p:tgtEl>
                                          <p:spTgt spid="12">
                                            <p:txEl>
                                              <p:pRg st="7" end="7"/>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1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12">
                                            <p:txEl>
                                              <p:pRg st="8" end="8"/>
                                            </p:txEl>
                                          </p:spTgt>
                                        </p:tgtEl>
                                        <p:attrNameLst>
                                          <p:attrName>style.visibility</p:attrName>
                                        </p:attrNameLst>
                                      </p:cBhvr>
                                      <p:to>
                                        <p:strVal val="visible"/>
                                      </p:to>
                                    </p:set>
                                    <p:anim calcmode="lin" valueType="num">
                                      <p:cBhvr additive="base">
                                        <p:cTn id="47"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12">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12">
                                            <p:txEl>
                                              <p:pRg st="9" end="9"/>
                                            </p:txEl>
                                          </p:spTgt>
                                        </p:tgtEl>
                                        <p:attrNameLst>
                                          <p:attrName>style.visibility</p:attrName>
                                        </p:attrNameLst>
                                      </p:cBhvr>
                                      <p:to>
                                        <p:strVal val="visible"/>
                                      </p:to>
                                    </p:set>
                                    <p:anim calcmode="lin" valueType="num">
                                      <p:cBhvr additive="base">
                                        <p:cTn id="51" dur="300" fill="hold"/>
                                        <p:tgtEl>
                                          <p:spTgt spid="12">
                                            <p:txEl>
                                              <p:pRg st="9" end="9"/>
                                            </p:txEl>
                                          </p:spTgt>
                                        </p:tgtEl>
                                        <p:attrNameLst>
                                          <p:attrName>ppt_x</p:attrName>
                                        </p:attrNameLst>
                                      </p:cBhvr>
                                      <p:tavLst>
                                        <p:tav tm="0">
                                          <p:val>
                                            <p:strVal val="0-#ppt_w/2"/>
                                          </p:val>
                                        </p:tav>
                                        <p:tav tm="100000">
                                          <p:val>
                                            <p:strVal val="#ppt_x"/>
                                          </p:val>
                                        </p:tav>
                                      </p:tavLst>
                                    </p:anim>
                                    <p:anim calcmode="lin" valueType="num">
                                      <p:cBhvr additive="base">
                                        <p:cTn id="52" dur="300" fill="hold"/>
                                        <p:tgtEl>
                                          <p:spTgt spid="1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12">
                                            <p:txEl>
                                              <p:pRg st="10" end="10"/>
                                            </p:txEl>
                                          </p:spTgt>
                                        </p:tgtEl>
                                        <p:attrNameLst>
                                          <p:attrName>style.visibility</p:attrName>
                                        </p:attrNameLst>
                                      </p:cBhvr>
                                      <p:to>
                                        <p:strVal val="visible"/>
                                      </p:to>
                                    </p:set>
                                    <p:anim calcmode="lin" valueType="num">
                                      <p:cBhvr additive="base">
                                        <p:cTn id="57" dur="300" fill="hold"/>
                                        <p:tgtEl>
                                          <p:spTgt spid="12">
                                            <p:txEl>
                                              <p:pRg st="10" end="10"/>
                                            </p:txEl>
                                          </p:spTgt>
                                        </p:tgtEl>
                                        <p:attrNameLst>
                                          <p:attrName>ppt_x</p:attrName>
                                        </p:attrNameLst>
                                      </p:cBhvr>
                                      <p:tavLst>
                                        <p:tav tm="0">
                                          <p:val>
                                            <p:strVal val="0-#ppt_w/2"/>
                                          </p:val>
                                        </p:tav>
                                        <p:tav tm="100000">
                                          <p:val>
                                            <p:strVal val="#ppt_x"/>
                                          </p:val>
                                        </p:tav>
                                      </p:tavLst>
                                    </p:anim>
                                    <p:anim calcmode="lin" valueType="num">
                                      <p:cBhvr additive="base">
                                        <p:cTn id="58" dur="300" fill="hold"/>
                                        <p:tgtEl>
                                          <p:spTgt spid="12">
                                            <p:txEl>
                                              <p:pRg st="10" end="10"/>
                                            </p:txEl>
                                          </p:spTgt>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12">
                                            <p:txEl>
                                              <p:pRg st="11" end="11"/>
                                            </p:txEl>
                                          </p:spTgt>
                                        </p:tgtEl>
                                        <p:attrNameLst>
                                          <p:attrName>style.visibility</p:attrName>
                                        </p:attrNameLst>
                                      </p:cBhvr>
                                      <p:to>
                                        <p:strVal val="visible"/>
                                      </p:to>
                                    </p:set>
                                    <p:anim calcmode="lin" valueType="num">
                                      <p:cBhvr additive="base">
                                        <p:cTn id="61" dur="300" fill="hold"/>
                                        <p:tgtEl>
                                          <p:spTgt spid="12">
                                            <p:txEl>
                                              <p:pRg st="11" end="11"/>
                                            </p:txEl>
                                          </p:spTgt>
                                        </p:tgtEl>
                                        <p:attrNameLst>
                                          <p:attrName>ppt_x</p:attrName>
                                        </p:attrNameLst>
                                      </p:cBhvr>
                                      <p:tavLst>
                                        <p:tav tm="0">
                                          <p:val>
                                            <p:strVal val="0-#ppt_w/2"/>
                                          </p:val>
                                        </p:tav>
                                        <p:tav tm="100000">
                                          <p:val>
                                            <p:strVal val="#ppt_x"/>
                                          </p:val>
                                        </p:tav>
                                      </p:tavLst>
                                    </p:anim>
                                    <p:anim calcmode="lin" valueType="num">
                                      <p:cBhvr additive="base">
                                        <p:cTn id="62" dur="300" fill="hold"/>
                                        <p:tgtEl>
                                          <p:spTgt spid="12">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a:latin typeface="Arial" panose="020B0604020202020204" pitchFamily="34" charset="0"/>
                <a:cs typeface="Arial" panose="020B0604020202020204" pitchFamily="34" charset="0"/>
              </a:rPr>
              <a:t>RECAP</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2035400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RECAP</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What we did in the demo</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46</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34692"/>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Wrote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Spec</a:t>
            </a:r>
          </a:p>
          <a:p>
            <a:pPr lvl="1"/>
            <a:r>
              <a:rPr lang="en-GB" sz="1400" dirty="0">
                <a:latin typeface="Arial" panose="020B0604020202020204" pitchFamily="34" charset="0"/>
                <a:cs typeface="Arial" panose="020B0604020202020204" pitchFamily="34" charset="0"/>
              </a:rPr>
              <a:t>Easy, both human and machine readable.</a:t>
            </a:r>
          </a:p>
          <a:p>
            <a:r>
              <a:rPr lang="en-GB" sz="1800" b="1" i="1" dirty="0">
                <a:latin typeface="Arial" panose="020B0604020202020204" pitchFamily="34" charset="0"/>
                <a:cs typeface="Arial" panose="020B0604020202020204" pitchFamily="34" charset="0"/>
              </a:rPr>
              <a:t>Used it and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back-end server in Java and </a:t>
            </a:r>
            <a:r>
              <a:rPr lang="en-GB" sz="1800" b="1" i="1" dirty="0" err="1">
                <a:latin typeface="Arial" panose="020B0604020202020204" pitchFamily="34" charset="0"/>
                <a:cs typeface="Arial" panose="020B0604020202020204" pitchFamily="34" charset="0"/>
              </a:rPr>
              <a:t>SpringBoot</a:t>
            </a:r>
            <a:endParaRPr lang="en-GB" sz="1800" b="1" i="1" dirty="0">
              <a:latin typeface="Arial" panose="020B0604020202020204" pitchFamily="34" charset="0"/>
              <a:cs typeface="Arial" panose="020B0604020202020204" pitchFamily="34" charset="0"/>
            </a:endParaRPr>
          </a:p>
          <a:p>
            <a:pPr lvl="1"/>
            <a:r>
              <a:rPr lang="en-GB" sz="1400" dirty="0">
                <a:latin typeface="Arial" panose="020B0604020202020204" pitchFamily="34" charset="0"/>
                <a:cs typeface="Arial" panose="020B0604020202020204" pitchFamily="34" charset="0"/>
              </a:rPr>
              <a:t>Saves dev time.</a:t>
            </a:r>
          </a:p>
          <a:p>
            <a:r>
              <a:rPr lang="en-GB" sz="1800" b="1" i="1" dirty="0">
                <a:latin typeface="Arial" panose="020B0604020202020204" pitchFamily="34" charset="0"/>
                <a:cs typeface="Arial" panose="020B0604020202020204" pitchFamily="34" charset="0"/>
              </a:rPr>
              <a:t>Used it and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front-end client in JavaScript and Angular</a:t>
            </a:r>
          </a:p>
          <a:p>
            <a:pPr lvl="1"/>
            <a:r>
              <a:rPr lang="en-GB" sz="1400" dirty="0">
                <a:latin typeface="Arial" panose="020B0604020202020204" pitchFamily="34" charset="0"/>
                <a:cs typeface="Arial" panose="020B0604020202020204" pitchFamily="34" charset="0"/>
              </a:rPr>
              <a:t>Saves dev time.</a:t>
            </a:r>
          </a:p>
          <a:p>
            <a:r>
              <a:rPr lang="en-GB" sz="1800" b="1" i="1" dirty="0">
                <a:latin typeface="Arial" panose="020B0604020202020204" pitchFamily="34" charset="0"/>
                <a:cs typeface="Arial" panose="020B0604020202020204" pitchFamily="34" charset="0"/>
              </a:rPr>
              <a:t>Used Atlassian’s validator to add tests to the back-end server and validate our API</a:t>
            </a:r>
          </a:p>
          <a:p>
            <a:pPr lvl="1"/>
            <a:r>
              <a:rPr lang="en-GB" sz="1400" dirty="0">
                <a:latin typeface="Arial" panose="020B0604020202020204" pitchFamily="34" charset="0"/>
                <a:cs typeface="Arial" panose="020B0604020202020204" pitchFamily="34" charset="0"/>
              </a:rPr>
              <a:t>Fast feedback loop.</a:t>
            </a:r>
          </a:p>
          <a:p>
            <a:r>
              <a:rPr lang="en-GB" sz="1800" b="1" i="1" dirty="0">
                <a:latin typeface="Arial" panose="020B0604020202020204" pitchFamily="34" charset="0"/>
                <a:cs typeface="Arial" panose="020B0604020202020204" pitchFamily="34" charset="0"/>
              </a:rPr>
              <a:t>Used 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-validate to add tests to the front-end server and validate our API</a:t>
            </a:r>
          </a:p>
          <a:p>
            <a:pPr lvl="1"/>
            <a:r>
              <a:rPr lang="en-GB" sz="1400" dirty="0">
                <a:latin typeface="Arial" panose="020B0604020202020204" pitchFamily="34" charset="0"/>
                <a:cs typeface="Arial" panose="020B0604020202020204" pitchFamily="34" charset="0"/>
              </a:rPr>
              <a:t>Fast feedback loop.</a:t>
            </a:r>
          </a:p>
          <a:p>
            <a:r>
              <a:rPr lang="en-GB" sz="1800" b="1" i="1" dirty="0">
                <a:latin typeface="Arial" panose="020B0604020202020204" pitchFamily="34" charset="0"/>
                <a:cs typeface="Arial" panose="020B0604020202020204" pitchFamily="34" charset="0"/>
              </a:rPr>
              <a:t>Demonstrated how the tests fail if we breach our API contract</a:t>
            </a:r>
          </a:p>
          <a:p>
            <a:pPr lvl="1"/>
            <a:r>
              <a:rPr lang="en-GB" sz="1400" dirty="0">
                <a:latin typeface="Arial" panose="020B0604020202020204" pitchFamily="34" charset="0"/>
                <a:cs typeface="Arial" panose="020B0604020202020204" pitchFamily="34" charset="0"/>
              </a:rPr>
              <a:t>Enforces the contract, making communication and development easier.</a:t>
            </a:r>
          </a:p>
        </p:txBody>
      </p:sp>
      <p:pic>
        <p:nvPicPr>
          <p:cNvPr id="13" name="Picture 12">
            <a:extLst>
              <a:ext uri="{FF2B5EF4-FFF2-40B4-BE49-F238E27FC236}">
                <a16:creationId xmlns:a16="http://schemas.microsoft.com/office/drawing/2014/main" id="{00C6C59F-D478-4F4D-BD63-EA9C76D4272C}"/>
              </a:ext>
            </a:extLst>
          </p:cNvPr>
          <p:cNvPicPr>
            <a:picLocks noChangeAspect="1"/>
          </p:cNvPicPr>
          <p:nvPr/>
        </p:nvPicPr>
        <p:blipFill>
          <a:blip r:embed="rId4"/>
          <a:stretch>
            <a:fillRect/>
          </a:stretch>
        </p:blipFill>
        <p:spPr>
          <a:xfrm>
            <a:off x="10745034" y="187512"/>
            <a:ext cx="1153452" cy="1156015"/>
          </a:xfrm>
          <a:prstGeom prst="rect">
            <a:avLst/>
          </a:prstGeom>
        </p:spPr>
      </p:pic>
      <p:pic>
        <p:nvPicPr>
          <p:cNvPr id="14" name="Graphic 13" descr="Checkbox Crossed with solid fill">
            <a:extLst>
              <a:ext uri="{FF2B5EF4-FFF2-40B4-BE49-F238E27FC236}">
                <a16:creationId xmlns:a16="http://schemas.microsoft.com/office/drawing/2014/main" id="{08E884E6-724B-0542-AE87-BE8292CF81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2011" y="473398"/>
            <a:ext cx="497448" cy="497448"/>
          </a:xfrm>
          <a:prstGeom prst="rect">
            <a:avLst/>
          </a:prstGeom>
        </p:spPr>
      </p:pic>
      <p:pic>
        <p:nvPicPr>
          <p:cNvPr id="16" name="Graphic 15" descr="Checkbox Ticked with solid fill">
            <a:extLst>
              <a:ext uri="{FF2B5EF4-FFF2-40B4-BE49-F238E27FC236}">
                <a16:creationId xmlns:a16="http://schemas.microsoft.com/office/drawing/2014/main" id="{E60F2202-55A8-A948-B512-C1BC325EB0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391847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3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 calcmode="lin" valueType="num">
                                      <p:cBhvr additive="base">
                                        <p:cTn id="17"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12">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 calcmode="lin" valueType="num">
                                      <p:cBhvr additive="base">
                                        <p:cTn id="21" dur="3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22" dur="3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 calcmode="lin" valueType="num">
                                      <p:cBhvr additive="base">
                                        <p:cTn id="27"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12">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anim calcmode="lin" valueType="num">
                                      <p:cBhvr additive="base">
                                        <p:cTn id="31" dur="300" fill="hold"/>
                                        <p:tgtEl>
                                          <p:spTgt spid="12">
                                            <p:txEl>
                                              <p:pRg st="5" end="5"/>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 calcmode="lin" valueType="num">
                                      <p:cBhvr additive="base">
                                        <p:cTn id="37"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2">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2">
                                            <p:txEl>
                                              <p:pRg st="7" end="7"/>
                                            </p:txEl>
                                          </p:spTgt>
                                        </p:tgtEl>
                                        <p:attrNameLst>
                                          <p:attrName>style.visibility</p:attrName>
                                        </p:attrNameLst>
                                      </p:cBhvr>
                                      <p:to>
                                        <p:strVal val="visible"/>
                                      </p:to>
                                    </p:set>
                                    <p:anim calcmode="lin" valueType="num">
                                      <p:cBhvr additive="base">
                                        <p:cTn id="41" dur="300" fill="hold"/>
                                        <p:tgtEl>
                                          <p:spTgt spid="12">
                                            <p:txEl>
                                              <p:pRg st="7" end="7"/>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1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12">
                                            <p:txEl>
                                              <p:pRg st="8" end="8"/>
                                            </p:txEl>
                                          </p:spTgt>
                                        </p:tgtEl>
                                        <p:attrNameLst>
                                          <p:attrName>style.visibility</p:attrName>
                                        </p:attrNameLst>
                                      </p:cBhvr>
                                      <p:to>
                                        <p:strVal val="visible"/>
                                      </p:to>
                                    </p:set>
                                    <p:anim calcmode="lin" valueType="num">
                                      <p:cBhvr additive="base">
                                        <p:cTn id="47"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12">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12">
                                            <p:txEl>
                                              <p:pRg st="9" end="9"/>
                                            </p:txEl>
                                          </p:spTgt>
                                        </p:tgtEl>
                                        <p:attrNameLst>
                                          <p:attrName>style.visibility</p:attrName>
                                        </p:attrNameLst>
                                      </p:cBhvr>
                                      <p:to>
                                        <p:strVal val="visible"/>
                                      </p:to>
                                    </p:set>
                                    <p:anim calcmode="lin" valueType="num">
                                      <p:cBhvr additive="base">
                                        <p:cTn id="51" dur="300" fill="hold"/>
                                        <p:tgtEl>
                                          <p:spTgt spid="12">
                                            <p:txEl>
                                              <p:pRg st="9" end="9"/>
                                            </p:txEl>
                                          </p:spTgt>
                                        </p:tgtEl>
                                        <p:attrNameLst>
                                          <p:attrName>ppt_x</p:attrName>
                                        </p:attrNameLst>
                                      </p:cBhvr>
                                      <p:tavLst>
                                        <p:tav tm="0">
                                          <p:val>
                                            <p:strVal val="0-#ppt_w/2"/>
                                          </p:val>
                                        </p:tav>
                                        <p:tav tm="100000">
                                          <p:val>
                                            <p:strVal val="#ppt_x"/>
                                          </p:val>
                                        </p:tav>
                                      </p:tavLst>
                                    </p:anim>
                                    <p:anim calcmode="lin" valueType="num">
                                      <p:cBhvr additive="base">
                                        <p:cTn id="52" dur="300" fill="hold"/>
                                        <p:tgtEl>
                                          <p:spTgt spid="1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12">
                                            <p:txEl>
                                              <p:pRg st="10" end="10"/>
                                            </p:txEl>
                                          </p:spTgt>
                                        </p:tgtEl>
                                        <p:attrNameLst>
                                          <p:attrName>style.visibility</p:attrName>
                                        </p:attrNameLst>
                                      </p:cBhvr>
                                      <p:to>
                                        <p:strVal val="visible"/>
                                      </p:to>
                                    </p:set>
                                    <p:anim calcmode="lin" valueType="num">
                                      <p:cBhvr additive="base">
                                        <p:cTn id="57" dur="300" fill="hold"/>
                                        <p:tgtEl>
                                          <p:spTgt spid="12">
                                            <p:txEl>
                                              <p:pRg st="10" end="10"/>
                                            </p:txEl>
                                          </p:spTgt>
                                        </p:tgtEl>
                                        <p:attrNameLst>
                                          <p:attrName>ppt_x</p:attrName>
                                        </p:attrNameLst>
                                      </p:cBhvr>
                                      <p:tavLst>
                                        <p:tav tm="0">
                                          <p:val>
                                            <p:strVal val="0-#ppt_w/2"/>
                                          </p:val>
                                        </p:tav>
                                        <p:tav tm="100000">
                                          <p:val>
                                            <p:strVal val="#ppt_x"/>
                                          </p:val>
                                        </p:tav>
                                      </p:tavLst>
                                    </p:anim>
                                    <p:anim calcmode="lin" valueType="num">
                                      <p:cBhvr additive="base">
                                        <p:cTn id="58" dur="300" fill="hold"/>
                                        <p:tgtEl>
                                          <p:spTgt spid="12">
                                            <p:txEl>
                                              <p:pRg st="10" end="10"/>
                                            </p:txEl>
                                          </p:spTgt>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12">
                                            <p:txEl>
                                              <p:pRg st="11" end="11"/>
                                            </p:txEl>
                                          </p:spTgt>
                                        </p:tgtEl>
                                        <p:attrNameLst>
                                          <p:attrName>style.visibility</p:attrName>
                                        </p:attrNameLst>
                                      </p:cBhvr>
                                      <p:to>
                                        <p:strVal val="visible"/>
                                      </p:to>
                                    </p:set>
                                    <p:anim calcmode="lin" valueType="num">
                                      <p:cBhvr additive="base">
                                        <p:cTn id="61" dur="300" fill="hold"/>
                                        <p:tgtEl>
                                          <p:spTgt spid="12">
                                            <p:txEl>
                                              <p:pRg st="11" end="11"/>
                                            </p:txEl>
                                          </p:spTgt>
                                        </p:tgtEl>
                                        <p:attrNameLst>
                                          <p:attrName>ppt_x</p:attrName>
                                        </p:attrNameLst>
                                      </p:cBhvr>
                                      <p:tavLst>
                                        <p:tav tm="0">
                                          <p:val>
                                            <p:strVal val="0-#ppt_w/2"/>
                                          </p:val>
                                        </p:tav>
                                        <p:tav tm="100000">
                                          <p:val>
                                            <p:strVal val="#ppt_x"/>
                                          </p:val>
                                        </p:tav>
                                      </p:tavLst>
                                    </p:anim>
                                    <p:anim calcmode="lin" valueType="num">
                                      <p:cBhvr additive="base">
                                        <p:cTn id="62" dur="300" fill="hold"/>
                                        <p:tgtEl>
                                          <p:spTgt spid="12">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CLOSING THOUGHTS</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a:latin typeface="Arial" panose="020B0604020202020204" pitchFamily="34" charset="0"/>
                <a:cs typeface="Arial" panose="020B0604020202020204" pitchFamily="34" charset="0"/>
              </a:rPr>
              <a:t>Openapi Contract Validation</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47</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I would like to leave you with some the lyrics from the song “</a:t>
            </a:r>
            <a:r>
              <a:rPr lang="en-GB" sz="1800" b="1" i="1" dirty="0">
                <a:latin typeface="Arial" panose="020B0604020202020204" pitchFamily="34" charset="0"/>
                <a:cs typeface="Arial" panose="020B0604020202020204" pitchFamily="34" charset="0"/>
              </a:rPr>
              <a:t>Everything Counts</a:t>
            </a:r>
            <a:r>
              <a:rPr lang="en-GB" sz="1800" dirty="0">
                <a:latin typeface="Arial" panose="020B0604020202020204" pitchFamily="34" charset="0"/>
                <a:cs typeface="Arial" panose="020B0604020202020204" pitchFamily="34" charset="0"/>
              </a:rPr>
              <a:t>“ by </a:t>
            </a:r>
            <a:r>
              <a:rPr lang="en-GB" sz="1800" b="1" i="1" dirty="0">
                <a:latin typeface="Arial" panose="020B0604020202020204" pitchFamily="34" charset="0"/>
                <a:cs typeface="Arial" panose="020B0604020202020204" pitchFamily="34" charset="0"/>
              </a:rPr>
              <a:t>Depeche Mode</a:t>
            </a:r>
            <a:r>
              <a:rPr lang="en-GB" sz="1800" dirty="0">
                <a:latin typeface="Arial" panose="020B0604020202020204" pitchFamily="34" charset="0"/>
                <a:cs typeface="Arial" panose="020B0604020202020204" pitchFamily="34" charset="0"/>
              </a:rPr>
              <a:t>:</a:t>
            </a:r>
          </a:p>
          <a:p>
            <a:pPr marL="0" indent="0">
              <a:buNone/>
            </a:pPr>
            <a:endParaRPr lang="en-GB" sz="1800" dirty="0">
              <a:latin typeface="Arial" panose="020B0604020202020204" pitchFamily="34" charset="0"/>
              <a:cs typeface="Arial" panose="020B0604020202020204" pitchFamily="34" charset="0"/>
            </a:endParaRPr>
          </a:p>
          <a:p>
            <a:pPr marL="0" indent="0" algn="ctr">
              <a:buNone/>
            </a:pPr>
            <a:r>
              <a:rPr lang="en-GB" sz="1800" dirty="0">
                <a:latin typeface="Arial" panose="020B0604020202020204" pitchFamily="34" charset="0"/>
                <a:cs typeface="Arial" panose="020B0604020202020204" pitchFamily="34" charset="0"/>
              </a:rPr>
              <a:t>"The handshake seals the </a:t>
            </a:r>
            <a:r>
              <a:rPr lang="en-GB" sz="1800" b="1" i="1" dirty="0">
                <a:latin typeface="Arial" panose="020B0604020202020204" pitchFamily="34" charset="0"/>
                <a:cs typeface="Arial" panose="020B0604020202020204" pitchFamily="34" charset="0"/>
              </a:rPr>
              <a:t>contract</a:t>
            </a:r>
          </a:p>
          <a:p>
            <a:pPr marL="0" indent="0" algn="ctr">
              <a:buNone/>
            </a:pPr>
            <a:r>
              <a:rPr lang="en-GB" sz="1800" dirty="0">
                <a:latin typeface="Arial" panose="020B0604020202020204" pitchFamily="34" charset="0"/>
                <a:cs typeface="Arial" panose="020B0604020202020204" pitchFamily="34" charset="0"/>
              </a:rPr>
              <a:t>From the </a:t>
            </a:r>
            <a:r>
              <a:rPr lang="en-GB" sz="1800" b="1" i="1" dirty="0">
                <a:latin typeface="Arial" panose="020B0604020202020204" pitchFamily="34" charset="0"/>
                <a:cs typeface="Arial" panose="020B0604020202020204" pitchFamily="34" charset="0"/>
              </a:rPr>
              <a:t>contract</a:t>
            </a:r>
            <a:r>
              <a:rPr lang="en-GB" sz="1800" dirty="0">
                <a:latin typeface="Arial" panose="020B0604020202020204" pitchFamily="34" charset="0"/>
                <a:cs typeface="Arial" panose="020B0604020202020204" pitchFamily="34" charset="0"/>
              </a:rPr>
              <a:t> there’s no turning back</a:t>
            </a:r>
          </a:p>
          <a:p>
            <a:pPr marL="0" indent="0" algn="ctr">
              <a:buNone/>
            </a:pPr>
            <a:r>
              <a:rPr lang="en-GB" sz="1800" dirty="0">
                <a:latin typeface="Arial" panose="020B0604020202020204" pitchFamily="34" charset="0"/>
                <a:cs typeface="Arial" panose="020B0604020202020204" pitchFamily="34" charset="0"/>
              </a:rPr>
              <a:t>...</a:t>
            </a:r>
          </a:p>
          <a:p>
            <a:pPr marL="0" indent="0" algn="ctr">
              <a:buNone/>
            </a:pPr>
            <a:r>
              <a:rPr lang="en-GB" sz="1800" dirty="0">
                <a:latin typeface="Arial" panose="020B0604020202020204" pitchFamily="34" charset="0"/>
                <a:cs typeface="Arial" panose="020B0604020202020204" pitchFamily="34" charset="0"/>
              </a:rPr>
              <a:t>The holiday was fun-packed</a:t>
            </a:r>
          </a:p>
          <a:p>
            <a:pPr marL="0" indent="0" algn="ctr">
              <a:buNone/>
            </a:pPr>
            <a:r>
              <a:rPr lang="en-GB" sz="1800" b="1" i="1" dirty="0">
                <a:latin typeface="Arial" panose="020B0604020202020204" pitchFamily="34" charset="0"/>
                <a:cs typeface="Arial" panose="020B0604020202020204" pitchFamily="34" charset="0"/>
              </a:rPr>
              <a:t>The contract, still intact</a:t>
            </a:r>
            <a:endParaRPr lang="en-GB" sz="1800" dirty="0">
              <a:latin typeface="Arial" panose="020B0604020202020204" pitchFamily="34" charset="0"/>
              <a:cs typeface="Arial" panose="020B0604020202020204" pitchFamily="34" charset="0"/>
            </a:endParaRPr>
          </a:p>
          <a:p>
            <a:pPr marL="0" indent="0" algn="ctr">
              <a:buNone/>
            </a:pPr>
            <a:r>
              <a:rPr lang="en-GB" sz="1800" dirty="0">
                <a:latin typeface="Arial" panose="020B0604020202020204" pitchFamily="34" charset="0"/>
                <a:cs typeface="Arial" panose="020B0604020202020204" pitchFamily="34" charset="0"/>
              </a:rPr>
              <a:t>…"</a:t>
            </a:r>
          </a:p>
          <a:p>
            <a:pPr marL="0" indent="0">
              <a:buNone/>
            </a:pPr>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References:</a:t>
            </a:r>
          </a:p>
          <a:p>
            <a:pPr marL="0" indent="0">
              <a:buNone/>
            </a:pPr>
            <a:r>
              <a:rPr lang="en-GB" sz="1800" dirty="0">
                <a:latin typeface="Arial" panose="020B0604020202020204" pitchFamily="34" charset="0"/>
                <a:cs typeface="Arial" panose="020B0604020202020204" pitchFamily="34" charset="0"/>
                <a:hlinkClick r:id="rId3"/>
              </a:rPr>
              <a:t>https://www.depechemode.de/lyrics/everything-counts-2/</a:t>
            </a:r>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hlinkClick r:id="rId4"/>
              </a:rPr>
              <a:t>https://www.youtube.com/watch?v=1t-gK-9EIq4</a:t>
            </a:r>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hlinkClick r:id="rId5"/>
              </a:rPr>
              <a:t>https://en.wikipedia.org/wiki/Everything_Counts</a:t>
            </a:r>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ACB3281-4597-1B41-97E4-FE40945D8B06}"/>
              </a:ext>
            </a:extLst>
          </p:cNvPr>
          <p:cNvPicPr>
            <a:picLocks noChangeAspect="1"/>
          </p:cNvPicPr>
          <p:nvPr/>
        </p:nvPicPr>
        <p:blipFill>
          <a:blip r:embed="rId6"/>
          <a:stretch>
            <a:fillRect/>
          </a:stretch>
        </p:blipFill>
        <p:spPr>
          <a:xfrm>
            <a:off x="1076310" y="2463113"/>
            <a:ext cx="2075323" cy="893985"/>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AAC42966-6A7B-3548-92EE-1888651D9031}"/>
              </a:ext>
            </a:extLst>
          </p:cNvPr>
          <p:cNvPicPr>
            <a:picLocks noChangeAspect="1"/>
          </p:cNvPicPr>
          <p:nvPr/>
        </p:nvPicPr>
        <p:blipFill>
          <a:blip r:embed="rId7"/>
          <a:stretch>
            <a:fillRect/>
          </a:stretch>
        </p:blipFill>
        <p:spPr>
          <a:xfrm>
            <a:off x="7887964" y="4766938"/>
            <a:ext cx="2318266" cy="1638774"/>
          </a:xfrm>
          <a:prstGeom prst="rect">
            <a:avLst/>
          </a:prstGeom>
        </p:spPr>
      </p:pic>
      <p:pic>
        <p:nvPicPr>
          <p:cNvPr id="20" name="Picture 19">
            <a:extLst>
              <a:ext uri="{FF2B5EF4-FFF2-40B4-BE49-F238E27FC236}">
                <a16:creationId xmlns:a16="http://schemas.microsoft.com/office/drawing/2014/main" id="{3A3B8827-9DD5-CA46-B912-120408764C82}"/>
              </a:ext>
            </a:extLst>
          </p:cNvPr>
          <p:cNvPicPr>
            <a:picLocks noChangeAspect="1"/>
          </p:cNvPicPr>
          <p:nvPr/>
        </p:nvPicPr>
        <p:blipFill>
          <a:blip r:embed="rId8"/>
          <a:stretch>
            <a:fillRect/>
          </a:stretch>
        </p:blipFill>
        <p:spPr>
          <a:xfrm>
            <a:off x="10745034" y="187512"/>
            <a:ext cx="1153452" cy="1156015"/>
          </a:xfrm>
          <a:prstGeom prst="rect">
            <a:avLst/>
          </a:prstGeom>
        </p:spPr>
      </p:pic>
      <p:pic>
        <p:nvPicPr>
          <p:cNvPr id="14" name="Graphic 13" descr="Checkbox Crossed with solid fill">
            <a:extLst>
              <a:ext uri="{FF2B5EF4-FFF2-40B4-BE49-F238E27FC236}">
                <a16:creationId xmlns:a16="http://schemas.microsoft.com/office/drawing/2014/main" id="{3AF4632A-0C89-D447-BD92-49C39CD3DA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2011" y="473398"/>
            <a:ext cx="497448" cy="497448"/>
          </a:xfrm>
          <a:prstGeom prst="rect">
            <a:avLst/>
          </a:prstGeom>
        </p:spPr>
      </p:pic>
      <p:pic>
        <p:nvPicPr>
          <p:cNvPr id="15" name="Graphic 14" descr="Checkbox Ticked with solid fill">
            <a:extLst>
              <a:ext uri="{FF2B5EF4-FFF2-40B4-BE49-F238E27FC236}">
                <a16:creationId xmlns:a16="http://schemas.microsoft.com/office/drawing/2014/main" id="{8EACE983-21DB-A345-A76B-31BBE6960E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830723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REFERENCES</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a:latin typeface="Arial" panose="020B0604020202020204" pitchFamily="34" charset="0"/>
                <a:cs typeface="Arial" panose="020B0604020202020204" pitchFamily="34" charset="0"/>
              </a:rPr>
              <a:t>Openapi Contract Validation</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48</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142623" y="1326454"/>
            <a:ext cx="11615372" cy="4918603"/>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GB" sz="800" dirty="0">
                <a:latin typeface="Arial" panose="020B0604020202020204" pitchFamily="34" charset="0"/>
                <a:cs typeface="Arial" panose="020B0604020202020204" pitchFamily="34" charset="0"/>
                <a:hlinkClick r:id="rId4"/>
              </a:rPr>
              <a:t>https://swagger.io/</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5"/>
              </a:rPr>
              <a:t>https://swagger.io/specification/</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6"/>
              </a:rPr>
              <a:t>https://swagger.io/resources/articles/adopting-an-api-first-approach/</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7"/>
              </a:rPr>
              <a:t>https://swagger.io/docs/specification/about/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8"/>
              </a:rPr>
              <a:t>https://swagger.io/blog/api-design/design-first-or-code-first-api-development/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9"/>
              </a:rPr>
              <a:t>https://openapi-generator.tech/</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10"/>
              </a:rPr>
              <a:t>https://docs.pact.io/faq/convinceme/</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11"/>
              </a:rPr>
              <a:t>https://pactflow.io/blog/why-contract-testing/?utm_source=ossdocs&amp;utm_campaign=convince_me_what_is</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12"/>
              </a:rPr>
              <a:t>https://www.atlassian.com/blog/technology/spec-first-api-development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13"/>
              </a:rPr>
              <a:t>https://springframework.guru/defining-spring-cloud-contracts-in-open-api/</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14"/>
              </a:rPr>
              <a:t>https://springframework.guru/using-swagger-request-validator-to-validate-spring-cloud-contracts/</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15"/>
              </a:rPr>
              <a:t>https://springframework.guru/using-spring-cloud-contract-for-consumer-driven-contracts/</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16"/>
              </a:rPr>
              <a:t>https://openpracticelibrary.com/practice/contract-first-development/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17"/>
              </a:rPr>
              <a:t>https://link.springer.com/chapter/10.1007/978-3-540-71289-3_2</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18"/>
              </a:rPr>
              <a:t>https://dzone.com/articles/an-api-first-development-approach-1</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19"/>
              </a:rPr>
              <a:t>https://medium.com/better-practices/api-first-software-development-for-modern-organizations-fdbfba9a66d3</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20"/>
              </a:rPr>
              <a:t>https://xkcd.com/1172/</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21"/>
              </a:rPr>
              <a:t>https://openclipart.org/detail/193532/contract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22"/>
              </a:rPr>
              <a:t>https://apievangelist.com/2019/07/15/what-is-an-api-contract/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23"/>
              </a:rPr>
              <a:t>https://apisyouwonthate.com/blog/api-design-first-vs-code-first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24"/>
              </a:rPr>
              <a:t>https://www.visual-paradigm.com/guide/development/code-first-vs-design-first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25"/>
              </a:rPr>
              <a:t>https://smartbear.com/blog/embracing-an-api-design-first-approach/</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26"/>
              </a:rPr>
              <a:t>https://www.depechemode.de/lyrics/everything-counts-2/</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27"/>
              </a:rPr>
              <a:t>https://www.youtube.com/watch?v=1t-gK-9EIq4</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28"/>
              </a:rPr>
              <a:t>https://en.wikipedia.org/wiki/Everything_Counts</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29"/>
              </a:rPr>
              <a:t>https://github.com/npm/logos/blob/master/npm%20logo/npm-logo-red.png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30"/>
              </a:rPr>
              <a:t>https://www.npmjs.com/package/express-openapi-validate</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31"/>
              </a:rPr>
              <a:t>https://www.npmjs.com/package/express-openapi-validator</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32"/>
              </a:rPr>
              <a:t>https://de.wikipedia.org/wiki/Datei:Java-Logo.svg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33"/>
              </a:rPr>
              <a:t>https://en.wikipedia.org/wiki/TypeScript#/media/File:Typescript_logo_2020.svg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34"/>
              </a:rPr>
              <a:t>https://commons.wikimedia.org/wiki/File:JavaScript-logo.png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35"/>
              </a:rPr>
              <a:t>https://spring.io/trademarks</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36"/>
              </a:rPr>
              <a:t>https://angular.io/presskit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37"/>
              </a:rPr>
              <a:t>https://twitter.com/SmartBear/status/914901646848679937</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38"/>
              </a:rPr>
              <a:t>https://www.teepublic.com/de/t-shirt/12045954-i-turn-ipa-into-api-coding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39"/>
              </a:rPr>
              <a:t>https://openclipart.org/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40"/>
              </a:rPr>
              <a:t>http://clipart-library.com/</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41"/>
              </a:rPr>
              <a:t>https://openclipart.org/detail/104323/integrated-development-environment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42"/>
              </a:rPr>
              <a:t>https://en.wikipedia.org/wiki/Schwarz_Gruppe</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43"/>
              </a:rPr>
              <a:t>https://www.bbc.com/</a:t>
            </a:r>
          </a:p>
          <a:p>
            <a:pPr>
              <a:spcBef>
                <a:spcPts val="400"/>
              </a:spcBef>
            </a:pPr>
            <a:r>
              <a:rPr lang="en-GB" sz="800" dirty="0">
                <a:latin typeface="Arial" panose="020B0604020202020204" pitchFamily="34" charset="0"/>
                <a:cs typeface="Arial" panose="020B0604020202020204" pitchFamily="34" charset="0"/>
                <a:hlinkClick r:id="rId43"/>
              </a:rPr>
              <a:t>https://en.wikipedia.org/wiki/BBC</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44"/>
              </a:rPr>
              <a:t>https://www.twilio.com/company/brand</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45"/>
              </a:rPr>
              <a:t>http://clipart-library.com/clipart/377169.htm</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46"/>
              </a:rPr>
              <a:t>https://www.docker.com/company/newsroom/media-resources</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47"/>
              </a:rPr>
              <a:t>https://www.mongodb.com/brand-resources</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48"/>
              </a:rPr>
              <a:t>http://clipart-library.com/clip-art/214-2149139_engineer-clipart-construction-plan-blue-safety-icon-png.htm</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49"/>
              </a:rPr>
              <a:t>http://clipart-library.com/clip-art/light-bulb-clipart-transparent-12.htm</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50"/>
              </a:rPr>
              <a:t>https://openclipart.org/detail/237988/file</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51"/>
              </a:rPr>
              <a:t>https://openclipart.org/detail/188833/document-pictogram</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52"/>
              </a:rPr>
              <a:t>https://openclipart.org/detail/320714/man-in-business-suit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53"/>
              </a:rPr>
              <a:t>https://pixabay.com/illustrations/group-discussion-human-personal-1962592/</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54"/>
              </a:rPr>
              <a:t>https://www.openapis.org/wp-content/uploads/sites/3/2016/10/OpenAPI_Pantone.png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55"/>
              </a:rPr>
              <a:t>https://openapi-generator.tech/img/mono-logo.svg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56"/>
              </a:rPr>
              <a:t>http://clipart-library.com/clipart/lego-clipart-57.htm</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57"/>
              </a:rPr>
              <a:t>https://openclipart.org/detail/237996/package</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58"/>
              </a:rPr>
              <a:t>https://openclipart.org/detail/188650/search-ideogram</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59"/>
              </a:rPr>
              <a:t>https://openclipart.org/detail/190964/design</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60"/>
              </a:rPr>
              <a:t>https://en.wikipedia.org/wiki/Swagger_(software)#/media/File:Swagger-logo.png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61"/>
              </a:rPr>
              <a:t>http://clipart-library.com/clipart/agreement-cliparts_14.htm</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62"/>
              </a:rPr>
              <a:t>https://openclipart.org/detail/250266/cruz</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63"/>
              </a:rPr>
              <a:t>https://openclipart.org/detail/194308/dev-minus</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64"/>
              </a:rPr>
              <a:t>https://openclipart.org/detail/275842/sisyphus-overcoming-silhouette</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65"/>
              </a:rPr>
              <a:t>https://openclipart.org/detail/307282/shaking-hands-silhouette</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66"/>
              </a:rPr>
              <a:t>https://openclipart.org/detail/215760/simple-gear</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67"/>
              </a:rPr>
              <a:t>https://openclipart.org/detail/305632/beer-and-barley</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68"/>
              </a:rPr>
              <a:t>https://www.euronatur.org/en/what-we-do/endangered-species/wolf/wolves-in-europe/</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69"/>
              </a:rPr>
              <a:t>http://www.wolfmatters.org/wolf-facts.html</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70"/>
              </a:rPr>
              <a:t>https://www.nathab.com/blog/8-incredible-wolf-facts-everyone-should-know/</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71"/>
              </a:rPr>
              <a:t>https://www.treehugger.com/wolf-facts-5120321</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72"/>
              </a:rPr>
              <a:t>https://onekindplanet.org/animal/wolf-grey/</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73"/>
              </a:rPr>
              <a:t>https://www.factretriever.com/wolves-facts</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74"/>
              </a:rPr>
              <a:t>https://facts.net/nature/animals/wolf-facts/</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75"/>
              </a:rPr>
              <a:t>https://openclipart.org/detail/276597/brain-profile-line-art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76"/>
              </a:rPr>
              <a:t>http://clipart-library.com/clip-art/308-3080052_freetoedit-silhouette-art-night-sky-moon-disney-wolf.htm</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77"/>
              </a:rPr>
              <a:t>https://www.duunddastier.de/wp-content/uploads/2018/09/Wolf_Titelthema_c_Fotolia_DUDT-3-18_Beitragsbild.jpg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78"/>
              </a:rPr>
              <a:t>https://www.animalsprints.com/p/491/gray-timber-wolf-pair-canis-lupus-bozeman-area-7992771.jpg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79"/>
              </a:rPr>
              <a:t>https://i.pinimg.com/originals/3c/1c/3d/3c1c3d238f290b47d4fdaa054c3d9616.jpg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80"/>
              </a:rPr>
              <a:t>https://i.pinimg.com/736x/6d/9f/53/6d9f5334e36f1ee02c73660a8247d185.jpg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81"/>
              </a:rPr>
              <a:t>https://howlingforjustice.files.wordpress.com/2011/09/howling-wolf-1.jpg?w=584</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82"/>
              </a:rPr>
              <a:t>https://www.treehugger.com/thmb/ACY907vXT6tiv9IR3GxkfFyU-VQ=/2113x0/filters:no_upscale():max_bytes(150000):strip_icc():format(webp)/GettyImages-1049557440-213fbe0089654a8684b2e081a5991963.jpg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83"/>
              </a:rPr>
              <a:t>https://openclipart.org/detail/124147/wolf-3</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84"/>
              </a:rPr>
              <a:t>https://openclipart.org/detail/26795/siamese-cat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85"/>
              </a:rPr>
              <a:t>https://openclipart.org/detail/313039/german-shepherd-sketch</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86"/>
              </a:rPr>
              <a:t>https://www.oreilly.com/library/view/head-first-java/0596009208/</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87"/>
              </a:rPr>
              <a:t>https://www.oreilly.com/library/view/head-first-design/0596007124/</a:t>
            </a:r>
            <a:endParaRPr lang="en-GB" sz="800" dirty="0">
              <a:latin typeface="Arial" panose="020B0604020202020204" pitchFamily="34" charset="0"/>
              <a:cs typeface="Arial" panose="020B0604020202020204" pitchFamily="34" charset="0"/>
            </a:endParaRPr>
          </a:p>
        </p:txBody>
      </p:sp>
      <p:pic>
        <p:nvPicPr>
          <p:cNvPr id="5" name="Picture 4" descr="Shape&#10;&#10;Description automatically generated with low confidence">
            <a:extLst>
              <a:ext uri="{FF2B5EF4-FFF2-40B4-BE49-F238E27FC236}">
                <a16:creationId xmlns:a16="http://schemas.microsoft.com/office/drawing/2014/main" id="{F59F6E26-E5D9-D942-8E14-AC60CF19F3CE}"/>
              </a:ext>
            </a:extLst>
          </p:cNvPr>
          <p:cNvPicPr>
            <a:picLocks noChangeAspect="1"/>
          </p:cNvPicPr>
          <p:nvPr/>
        </p:nvPicPr>
        <p:blipFill>
          <a:blip r:embed="rId88"/>
          <a:stretch>
            <a:fillRect/>
          </a:stretch>
        </p:blipFill>
        <p:spPr>
          <a:xfrm>
            <a:off x="11385657" y="1010916"/>
            <a:ext cx="505800" cy="505800"/>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C3016993-265C-2C4D-A66D-7908C1108551}"/>
              </a:ext>
            </a:extLst>
          </p:cNvPr>
          <p:cNvPicPr>
            <a:picLocks noChangeAspect="1"/>
          </p:cNvPicPr>
          <p:nvPr/>
        </p:nvPicPr>
        <p:blipFill>
          <a:blip r:embed="rId89"/>
          <a:stretch>
            <a:fillRect/>
          </a:stretch>
        </p:blipFill>
        <p:spPr>
          <a:xfrm>
            <a:off x="10876431" y="251125"/>
            <a:ext cx="723211" cy="977312"/>
          </a:xfrm>
          <a:prstGeom prst="rect">
            <a:avLst/>
          </a:prstGeom>
        </p:spPr>
      </p:pic>
    </p:spTree>
    <p:extLst>
      <p:ext uri="{BB962C8B-B14F-4D97-AF65-F5344CB8AC3E}">
        <p14:creationId xmlns:p14="http://schemas.microsoft.com/office/powerpoint/2010/main" val="3102799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a:latin typeface="Arial" panose="020B0604020202020204" pitchFamily="34" charset="0"/>
                <a:cs typeface="Arial" panose="020B0604020202020204" pitchFamily="34" charset="0"/>
              </a:rPr>
              <a:t>QUESTIONS?</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580398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INTRODUCTION</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5</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In the current situation of increased remote working, having an common, simple medium of communication such as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 document is indispensable in meeting your requirements when building APIs.</a:t>
            </a:r>
          </a:p>
          <a:p>
            <a:pPr marL="0" indent="0">
              <a:buNone/>
            </a:pPr>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Things get</a:t>
            </a:r>
            <a:r>
              <a:rPr lang="bg-BG" sz="1800"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even more exciting when this so-called document can:</a:t>
            </a:r>
          </a:p>
          <a:p>
            <a:r>
              <a:rPr lang="en-GB" sz="1800" dirty="0">
                <a:latin typeface="Arial" panose="020B0604020202020204" pitchFamily="34" charset="0"/>
                <a:cs typeface="Arial" panose="020B0604020202020204" pitchFamily="34" charset="0"/>
              </a:rPr>
              <a:t>Serve as a contract</a:t>
            </a:r>
          </a:p>
          <a:p>
            <a:r>
              <a:rPr lang="en-GB" sz="1800" dirty="0">
                <a:latin typeface="Arial" panose="020B0604020202020204" pitchFamily="34" charset="0"/>
                <a:cs typeface="Arial" panose="020B0604020202020204" pitchFamily="34" charset="0"/>
              </a:rPr>
              <a:t>Generate clients, servers, and documentation in a plethora of languages</a:t>
            </a:r>
          </a:p>
          <a:p>
            <a:r>
              <a:rPr lang="en-GB" sz="1800" dirty="0">
                <a:latin typeface="Arial" panose="020B0604020202020204" pitchFamily="34" charset="0"/>
                <a:cs typeface="Arial" panose="020B0604020202020204" pitchFamily="34" charset="0"/>
              </a:rPr>
              <a:t>Put your developers and client first</a:t>
            </a:r>
          </a:p>
          <a:p>
            <a:r>
              <a:rPr lang="en-GB" sz="1800" dirty="0">
                <a:latin typeface="Arial" panose="020B0604020202020204" pitchFamily="34" charset="0"/>
                <a:cs typeface="Arial" panose="020B0604020202020204" pitchFamily="34" charset="0"/>
              </a:rPr>
              <a:t>Have Automatic, Fail-fast, API Validation</a:t>
            </a:r>
          </a:p>
          <a:p>
            <a:r>
              <a:rPr lang="en-GB" sz="1800" dirty="0">
                <a:latin typeface="Arial" panose="020B0604020202020204" pitchFamily="34" charset="0"/>
                <a:cs typeface="Arial" panose="020B0604020202020204" pitchFamily="34" charset="0"/>
              </a:rPr>
              <a:t>Is Cross-Platform and Language Agnostic</a:t>
            </a:r>
          </a:p>
          <a:p>
            <a:r>
              <a:rPr lang="en-GB" sz="1800" dirty="0">
                <a:latin typeface="Arial" panose="020B0604020202020204" pitchFamily="34" charset="0"/>
                <a:cs typeface="Arial" panose="020B0604020202020204" pitchFamily="34" charset="0"/>
              </a:rPr>
              <a:t>Is both human and machine readable in YAML or JSON</a:t>
            </a:r>
          </a:p>
          <a:p>
            <a:r>
              <a:rPr lang="en-GB" sz="1800" dirty="0">
                <a:latin typeface="Arial" panose="020B0604020202020204" pitchFamily="34" charset="0"/>
                <a:cs typeface="Arial" panose="020B0604020202020204" pitchFamily="34" charset="0"/>
              </a:rPr>
              <a:t>Speeds up development, prototyping, etc.</a:t>
            </a:r>
          </a:p>
          <a:p>
            <a:r>
              <a:rPr lang="en-GB" sz="1800" dirty="0">
                <a:latin typeface="Arial" panose="020B0604020202020204" pitchFamily="34" charset="0"/>
                <a:cs typeface="Arial" panose="020B0604020202020204" pitchFamily="34" charset="0"/>
              </a:rPr>
              <a:t>Reduces costs</a:t>
            </a:r>
          </a:p>
        </p:txBody>
      </p:sp>
      <p:pic>
        <p:nvPicPr>
          <p:cNvPr id="13" name="Picture 12">
            <a:extLst>
              <a:ext uri="{FF2B5EF4-FFF2-40B4-BE49-F238E27FC236}">
                <a16:creationId xmlns:a16="http://schemas.microsoft.com/office/drawing/2014/main" id="{5745CB64-D55C-564E-AE82-D1EE069B9592}"/>
              </a:ext>
            </a:extLst>
          </p:cNvPr>
          <p:cNvPicPr>
            <a:picLocks noChangeAspect="1"/>
          </p:cNvPicPr>
          <p:nvPr/>
        </p:nvPicPr>
        <p:blipFill>
          <a:blip r:embed="rId4"/>
          <a:stretch>
            <a:fillRect/>
          </a:stretch>
        </p:blipFill>
        <p:spPr>
          <a:xfrm>
            <a:off x="10745034" y="187512"/>
            <a:ext cx="1153452" cy="1156015"/>
          </a:xfrm>
          <a:prstGeom prst="rect">
            <a:avLst/>
          </a:prstGeom>
        </p:spPr>
      </p:pic>
    </p:spTree>
    <p:extLst>
      <p:ext uri="{BB962C8B-B14F-4D97-AF65-F5344CB8AC3E}">
        <p14:creationId xmlns:p14="http://schemas.microsoft.com/office/powerpoint/2010/main" val="63013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 calcmode="lin" valueType="num">
                                      <p:cBhvr additive="base">
                                        <p:cTn id="7" dur="3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 calcmode="lin" valueType="num">
                                      <p:cBhvr additive="base">
                                        <p:cTn id="13"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anim calcmode="lin" valueType="num">
                                      <p:cBhvr additive="base">
                                        <p:cTn id="19" dur="300" fill="hold"/>
                                        <p:tgtEl>
                                          <p:spTgt spid="12">
                                            <p:txEl>
                                              <p:pRg st="5" end="5"/>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 calcmode="lin" valueType="num">
                                      <p:cBhvr additive="base">
                                        <p:cTn id="25"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anim calcmode="lin" valueType="num">
                                      <p:cBhvr additive="base">
                                        <p:cTn id="31" dur="300" fill="hold"/>
                                        <p:tgtEl>
                                          <p:spTgt spid="12">
                                            <p:txEl>
                                              <p:pRg st="7" end="7"/>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
                                            <p:txEl>
                                              <p:pRg st="8" end="8"/>
                                            </p:txEl>
                                          </p:spTgt>
                                        </p:tgtEl>
                                        <p:attrNameLst>
                                          <p:attrName>style.visibility</p:attrName>
                                        </p:attrNameLst>
                                      </p:cBhvr>
                                      <p:to>
                                        <p:strVal val="visible"/>
                                      </p:to>
                                    </p:set>
                                    <p:anim calcmode="lin" valueType="num">
                                      <p:cBhvr additive="base">
                                        <p:cTn id="37"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2">
                                            <p:txEl>
                                              <p:pRg st="9" end="9"/>
                                            </p:txEl>
                                          </p:spTgt>
                                        </p:tgtEl>
                                        <p:attrNameLst>
                                          <p:attrName>style.visibility</p:attrName>
                                        </p:attrNameLst>
                                      </p:cBhvr>
                                      <p:to>
                                        <p:strVal val="visible"/>
                                      </p:to>
                                    </p:set>
                                    <p:anim calcmode="lin" valueType="num">
                                      <p:cBhvr additive="base">
                                        <p:cTn id="43" dur="300" fill="hold"/>
                                        <p:tgtEl>
                                          <p:spTgt spid="12">
                                            <p:txEl>
                                              <p:pRg st="9" end="9"/>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1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12">
                                            <p:txEl>
                                              <p:pRg st="10" end="10"/>
                                            </p:txEl>
                                          </p:spTgt>
                                        </p:tgtEl>
                                        <p:attrNameLst>
                                          <p:attrName>style.visibility</p:attrName>
                                        </p:attrNameLst>
                                      </p:cBhvr>
                                      <p:to>
                                        <p:strVal val="visible"/>
                                      </p:to>
                                    </p:set>
                                    <p:anim calcmode="lin" valueType="num">
                                      <p:cBhvr additive="base">
                                        <p:cTn id="49" dur="300" fill="hold"/>
                                        <p:tgtEl>
                                          <p:spTgt spid="12">
                                            <p:txEl>
                                              <p:pRg st="10" end="10"/>
                                            </p:txEl>
                                          </p:spTgt>
                                        </p:tgtEl>
                                        <p:attrNameLst>
                                          <p:attrName>ppt_x</p:attrName>
                                        </p:attrNameLst>
                                      </p:cBhvr>
                                      <p:tavLst>
                                        <p:tav tm="0">
                                          <p:val>
                                            <p:strVal val="0-#ppt_w/2"/>
                                          </p:val>
                                        </p:tav>
                                        <p:tav tm="100000">
                                          <p:val>
                                            <p:strVal val="#ppt_x"/>
                                          </p:val>
                                        </p:tav>
                                      </p:tavLst>
                                    </p:anim>
                                    <p:anim calcmode="lin" valueType="num">
                                      <p:cBhvr additive="base">
                                        <p:cTn id="50" dur="300" fill="hold"/>
                                        <p:tgtEl>
                                          <p:spTgt spid="12">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5321649"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800" dirty="0">
                <a:latin typeface="Arial" panose="020B0604020202020204" pitchFamily="34" charset="0"/>
                <a:cs typeface="Arial" panose="020B0604020202020204" pitchFamily="34" charset="0"/>
              </a:rPr>
              <a:t>THANK YOU!</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
        <p:nvSpPr>
          <p:cNvPr id="21" name="Rechteck 34">
            <a:extLst>
              <a:ext uri="{FF2B5EF4-FFF2-40B4-BE49-F238E27FC236}">
                <a16:creationId xmlns:a16="http://schemas.microsoft.com/office/drawing/2014/main" id="{B91F412E-430A-A74C-91DC-4FB5DD742293}"/>
              </a:ext>
            </a:extLst>
          </p:cNvPr>
          <p:cNvSpPr/>
          <p:nvPr/>
        </p:nvSpPr>
        <p:spPr bwMode="gray">
          <a:xfrm>
            <a:off x="6307138" y="2320799"/>
            <a:ext cx="5783262" cy="2266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platzhalter 41">
            <a:extLst>
              <a:ext uri="{FF2B5EF4-FFF2-40B4-BE49-F238E27FC236}">
                <a16:creationId xmlns:a16="http://schemas.microsoft.com/office/drawing/2014/main" id="{9AC768C3-12D1-424F-88C4-82F66EA92932}"/>
              </a:ext>
            </a:extLst>
          </p:cNvPr>
          <p:cNvSpPr txBox="1">
            <a:spLocks/>
          </p:cNvSpPr>
          <p:nvPr/>
        </p:nvSpPr>
        <p:spPr bwMode="gray">
          <a:xfrm>
            <a:off x="6347209" y="2600622"/>
            <a:ext cx="1625907" cy="340453"/>
          </a:xfrm>
          <a:prstGeom prst="rect">
            <a:avLst/>
          </a:prstGeom>
        </p:spPr>
        <p:txBody>
          <a:bodyPr vert="horz" lIns="91440" tIns="45720" rIns="91440" bIns="45720" rtlCol="0" anchor="b"/>
          <a:lstStyle>
            <a:defPPr>
              <a:defRPr lang="en-US"/>
            </a:defPPr>
            <a:lvl1pPr marL="0" indent="0" algn="ctr" defTabSz="457200" rtl="0" eaLnBrk="1" latinLnBrk="0" hangingPunct="1">
              <a:lnSpc>
                <a:spcPct val="100000"/>
              </a:lnSpc>
              <a:buFontTx/>
              <a:buNone/>
              <a:defRPr sz="1200" b="0" i="0"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r>
              <a:rPr lang="en-GB" b="1" dirty="0">
                <a:solidFill>
                  <a:srgbClr val="70267D"/>
                </a:solidFill>
              </a:rPr>
              <a:t>About the speaker:</a:t>
            </a:r>
          </a:p>
        </p:txBody>
      </p:sp>
      <p:sp>
        <p:nvSpPr>
          <p:cNvPr id="23" name="Textplatzhalter 41">
            <a:extLst>
              <a:ext uri="{FF2B5EF4-FFF2-40B4-BE49-F238E27FC236}">
                <a16:creationId xmlns:a16="http://schemas.microsoft.com/office/drawing/2014/main" id="{0C9C437C-D532-914C-8496-B2588C32ED91}"/>
              </a:ext>
            </a:extLst>
          </p:cNvPr>
          <p:cNvSpPr txBox="1">
            <a:spLocks/>
          </p:cNvSpPr>
          <p:nvPr/>
        </p:nvSpPr>
        <p:spPr bwMode="gray">
          <a:xfrm>
            <a:off x="9766423" y="2710376"/>
            <a:ext cx="1176666" cy="293421"/>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b="1">
                <a:solidFill>
                  <a:srgbClr val="70267D"/>
                </a:solidFill>
              </a:rPr>
              <a:t>Currently:</a:t>
            </a:r>
          </a:p>
        </p:txBody>
      </p:sp>
      <p:sp>
        <p:nvSpPr>
          <p:cNvPr id="25" name="Textplatzhalter 41">
            <a:extLst>
              <a:ext uri="{FF2B5EF4-FFF2-40B4-BE49-F238E27FC236}">
                <a16:creationId xmlns:a16="http://schemas.microsoft.com/office/drawing/2014/main" id="{3BCB7D48-EEFE-3140-965B-2655420064BA}"/>
              </a:ext>
            </a:extLst>
          </p:cNvPr>
          <p:cNvSpPr txBox="1">
            <a:spLocks/>
          </p:cNvSpPr>
          <p:nvPr/>
        </p:nvSpPr>
        <p:spPr bwMode="gray">
          <a:xfrm>
            <a:off x="9769653" y="3534099"/>
            <a:ext cx="1176666" cy="293421"/>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b="1">
                <a:solidFill>
                  <a:srgbClr val="70267D"/>
                </a:solidFill>
              </a:rPr>
              <a:t>Previously:</a:t>
            </a:r>
          </a:p>
        </p:txBody>
      </p:sp>
      <p:pic>
        <p:nvPicPr>
          <p:cNvPr id="26" name="Picture 25" descr="A person with a bow tie&#10;&#10;Description automatically generated with medium confidence">
            <a:extLst>
              <a:ext uri="{FF2B5EF4-FFF2-40B4-BE49-F238E27FC236}">
                <a16:creationId xmlns:a16="http://schemas.microsoft.com/office/drawing/2014/main" id="{73AFF20F-FA13-7942-A052-0DC66BF1CA0C}"/>
              </a:ext>
            </a:extLst>
          </p:cNvPr>
          <p:cNvPicPr>
            <a:picLocks noChangeAspect="1"/>
          </p:cNvPicPr>
          <p:nvPr/>
        </p:nvPicPr>
        <p:blipFill>
          <a:blip r:embed="rId4"/>
          <a:stretch>
            <a:fillRect/>
          </a:stretch>
        </p:blipFill>
        <p:spPr>
          <a:xfrm>
            <a:off x="8732510" y="2752327"/>
            <a:ext cx="812803" cy="771218"/>
          </a:xfrm>
          <a:prstGeom prst="rect">
            <a:avLst/>
          </a:prstGeom>
        </p:spPr>
      </p:pic>
      <p:sp>
        <p:nvSpPr>
          <p:cNvPr id="27" name="TextBox 26">
            <a:extLst>
              <a:ext uri="{FF2B5EF4-FFF2-40B4-BE49-F238E27FC236}">
                <a16:creationId xmlns:a16="http://schemas.microsoft.com/office/drawing/2014/main" id="{A6007C8D-8712-6B4E-B6AA-5A23900A5F2C}"/>
              </a:ext>
            </a:extLst>
          </p:cNvPr>
          <p:cNvSpPr txBox="1"/>
          <p:nvPr/>
        </p:nvSpPr>
        <p:spPr>
          <a:xfrm>
            <a:off x="6464603" y="3386614"/>
            <a:ext cx="2877530" cy="1015663"/>
          </a:xfrm>
          <a:prstGeom prst="rect">
            <a:avLst/>
          </a:prstGeom>
          <a:noFill/>
        </p:spPr>
        <p:txBody>
          <a:bodyPr wrap="square" rtlCol="0">
            <a:spAutoFit/>
          </a:bodyPr>
          <a:lstStyle/>
          <a:p>
            <a:r>
              <a:rPr lang="en-GB" sz="1200" dirty="0">
                <a:solidFill>
                  <a:srgbClr val="70267D"/>
                </a:solidFill>
                <a:hlinkClick r:id="rId5">
                  <a:extLst>
                    <a:ext uri="{A12FA001-AC4F-418D-AE19-62706E023703}">
                      <ahyp:hlinkClr xmlns:ahyp="http://schemas.microsoft.com/office/drawing/2018/hyperlinkcolor" val="tx"/>
                    </a:ext>
                  </a:extLst>
                </a:hlinkClick>
              </a:rPr>
              <a:t>https://github.com/atkuzmanov</a:t>
            </a:r>
            <a:endParaRPr lang="en-GB" sz="1200" dirty="0">
              <a:solidFill>
                <a:srgbClr val="70267D"/>
              </a:solidFill>
            </a:endParaRPr>
          </a:p>
          <a:p>
            <a:r>
              <a:rPr lang="en-GB" sz="1200" dirty="0">
                <a:solidFill>
                  <a:srgbClr val="70267D"/>
                </a:solidFill>
                <a:hlinkClick r:id="rId6">
                  <a:extLst>
                    <a:ext uri="{A12FA001-AC4F-418D-AE19-62706E023703}">
                      <ahyp:hlinkClr xmlns:ahyp="http://schemas.microsoft.com/office/drawing/2018/hyperlinkcolor" val="tx"/>
                    </a:ext>
                  </a:extLst>
                </a:hlinkClick>
              </a:rPr>
              <a:t>https://www.linkedin.com/in/atkuzmanov/</a:t>
            </a:r>
            <a:endParaRPr lang="en-GB" sz="1200" dirty="0">
              <a:solidFill>
                <a:srgbClr val="70267D"/>
              </a:solidFill>
            </a:endParaRPr>
          </a:p>
          <a:p>
            <a:r>
              <a:rPr lang="en-GB" sz="1200" dirty="0">
                <a:solidFill>
                  <a:srgbClr val="70267D"/>
                </a:solidFill>
                <a:hlinkClick r:id="rId7">
                  <a:extLst>
                    <a:ext uri="{A12FA001-AC4F-418D-AE19-62706E023703}">
                      <ahyp:hlinkClr xmlns:ahyp="http://schemas.microsoft.com/office/drawing/2018/hyperlinkcolor" val="tx"/>
                    </a:ext>
                  </a:extLst>
                </a:hlinkClick>
              </a:rPr>
              <a:t>https://twitter.com/atkuzmanov</a:t>
            </a:r>
            <a:endParaRPr lang="en-GB" sz="1200" dirty="0">
              <a:solidFill>
                <a:srgbClr val="70267D"/>
              </a:solidFill>
            </a:endParaRPr>
          </a:p>
          <a:p>
            <a:r>
              <a:rPr lang="en-GB" sz="1200" dirty="0">
                <a:solidFill>
                  <a:srgbClr val="70267D"/>
                </a:solidFill>
                <a:hlinkClick r:id="rId8">
                  <a:extLst>
                    <a:ext uri="{A12FA001-AC4F-418D-AE19-62706E023703}">
                      <ahyp:hlinkClr xmlns:ahyp="http://schemas.microsoft.com/office/drawing/2018/hyperlinkcolor" val="tx"/>
                    </a:ext>
                  </a:extLst>
                </a:hlinkClick>
              </a:rPr>
              <a:t>https://linktr.ee/atkuzmanov</a:t>
            </a:r>
            <a:br>
              <a:rPr lang="en-GB" sz="1200" dirty="0">
                <a:solidFill>
                  <a:srgbClr val="70267D"/>
                </a:solidFill>
              </a:rPr>
            </a:br>
            <a:r>
              <a:rPr lang="en-GB" sz="1200" dirty="0">
                <a:solidFill>
                  <a:srgbClr val="70267D"/>
                </a:solidFill>
                <a:hlinkClick r:id="rId9">
                  <a:extLst>
                    <a:ext uri="{A12FA001-AC4F-418D-AE19-62706E023703}">
                      <ahyp:hlinkClr xmlns:ahyp="http://schemas.microsoft.com/office/drawing/2018/hyperlinkcolor" val="tx"/>
                    </a:ext>
                  </a:extLst>
                </a:hlinkClick>
              </a:rPr>
              <a:t>https://atkuzmanov.wordpress.com/</a:t>
            </a:r>
            <a:endParaRPr lang="en-GB" sz="1200" dirty="0">
              <a:solidFill>
                <a:srgbClr val="70267D"/>
              </a:solidFill>
            </a:endParaRPr>
          </a:p>
        </p:txBody>
      </p:sp>
      <p:pic>
        <p:nvPicPr>
          <p:cNvPr id="28" name="Picture 27" descr="A picture containing graphical user interface&#10;&#10;Description automatically generated">
            <a:extLst>
              <a:ext uri="{FF2B5EF4-FFF2-40B4-BE49-F238E27FC236}">
                <a16:creationId xmlns:a16="http://schemas.microsoft.com/office/drawing/2014/main" id="{F0D95010-4517-3A48-B0EB-5821FF0F1DC3}"/>
              </a:ext>
            </a:extLst>
          </p:cNvPr>
          <p:cNvPicPr>
            <a:picLocks noChangeAspect="1"/>
          </p:cNvPicPr>
          <p:nvPr/>
        </p:nvPicPr>
        <p:blipFill>
          <a:blip r:embed="rId10"/>
          <a:stretch>
            <a:fillRect/>
          </a:stretch>
        </p:blipFill>
        <p:spPr>
          <a:xfrm>
            <a:off x="10621026" y="2610861"/>
            <a:ext cx="644126" cy="775753"/>
          </a:xfrm>
          <a:prstGeom prst="rect">
            <a:avLst/>
          </a:prstGeom>
        </p:spPr>
      </p:pic>
      <p:pic>
        <p:nvPicPr>
          <p:cNvPr id="29" name="Picture 28" descr="Shape&#10;&#10;Description automatically generated with medium confidence">
            <a:extLst>
              <a:ext uri="{FF2B5EF4-FFF2-40B4-BE49-F238E27FC236}">
                <a16:creationId xmlns:a16="http://schemas.microsoft.com/office/drawing/2014/main" id="{2EE0BB97-EE58-9C49-BAF5-89EE44279330}"/>
              </a:ext>
            </a:extLst>
          </p:cNvPr>
          <p:cNvPicPr>
            <a:picLocks noChangeAspect="1"/>
          </p:cNvPicPr>
          <p:nvPr/>
        </p:nvPicPr>
        <p:blipFill>
          <a:blip r:embed="rId11"/>
          <a:stretch>
            <a:fillRect/>
          </a:stretch>
        </p:blipFill>
        <p:spPr>
          <a:xfrm>
            <a:off x="11237509" y="3639277"/>
            <a:ext cx="669183" cy="190299"/>
          </a:xfrm>
          <a:prstGeom prst="rect">
            <a:avLst/>
          </a:prstGeom>
        </p:spPr>
      </p:pic>
      <p:pic>
        <p:nvPicPr>
          <p:cNvPr id="30" name="Picture 29" descr="Logo&#10;&#10;Description automatically generated">
            <a:extLst>
              <a:ext uri="{FF2B5EF4-FFF2-40B4-BE49-F238E27FC236}">
                <a16:creationId xmlns:a16="http://schemas.microsoft.com/office/drawing/2014/main" id="{E67DFDC6-BBDE-7342-A1CE-8DBFF7344F67}"/>
              </a:ext>
            </a:extLst>
          </p:cNvPr>
          <p:cNvPicPr>
            <a:picLocks noChangeAspect="1"/>
          </p:cNvPicPr>
          <p:nvPr/>
        </p:nvPicPr>
        <p:blipFill>
          <a:blip r:embed="rId12"/>
          <a:stretch>
            <a:fillRect/>
          </a:stretch>
        </p:blipFill>
        <p:spPr>
          <a:xfrm>
            <a:off x="10613186" y="3521502"/>
            <a:ext cx="357468" cy="451910"/>
          </a:xfrm>
          <a:prstGeom prst="rect">
            <a:avLst/>
          </a:prstGeom>
        </p:spPr>
      </p:pic>
      <p:pic>
        <p:nvPicPr>
          <p:cNvPr id="31" name="Picture 30" descr="A picture containing logo&#10;&#10;Description automatically generated">
            <a:extLst>
              <a:ext uri="{FF2B5EF4-FFF2-40B4-BE49-F238E27FC236}">
                <a16:creationId xmlns:a16="http://schemas.microsoft.com/office/drawing/2014/main" id="{DFEC0B44-51A8-7B45-92C9-8297ADA06122}"/>
              </a:ext>
            </a:extLst>
          </p:cNvPr>
          <p:cNvPicPr>
            <a:picLocks noChangeAspect="1"/>
          </p:cNvPicPr>
          <p:nvPr/>
        </p:nvPicPr>
        <p:blipFill>
          <a:blip r:embed="rId13"/>
          <a:stretch>
            <a:fillRect/>
          </a:stretch>
        </p:blipFill>
        <p:spPr>
          <a:xfrm>
            <a:off x="10788996" y="3824016"/>
            <a:ext cx="834272" cy="469278"/>
          </a:xfrm>
          <a:prstGeom prst="rect">
            <a:avLst/>
          </a:prstGeom>
        </p:spPr>
      </p:pic>
      <p:pic>
        <p:nvPicPr>
          <p:cNvPr id="32" name="Picture 31" descr="Text&#10;&#10;Description automatically generated">
            <a:extLst>
              <a:ext uri="{FF2B5EF4-FFF2-40B4-BE49-F238E27FC236}">
                <a16:creationId xmlns:a16="http://schemas.microsoft.com/office/drawing/2014/main" id="{71F2A2FA-4B43-174E-9598-EFC812A038D2}"/>
              </a:ext>
            </a:extLst>
          </p:cNvPr>
          <p:cNvPicPr>
            <a:picLocks noChangeAspect="1"/>
          </p:cNvPicPr>
          <p:nvPr/>
        </p:nvPicPr>
        <p:blipFill>
          <a:blip r:embed="rId14"/>
          <a:stretch>
            <a:fillRect/>
          </a:stretch>
        </p:blipFill>
        <p:spPr>
          <a:xfrm>
            <a:off x="562031" y="137998"/>
            <a:ext cx="5744867" cy="2167796"/>
          </a:xfrm>
          <a:prstGeom prst="rect">
            <a:avLst/>
          </a:prstGeom>
        </p:spPr>
      </p:pic>
      <p:pic>
        <p:nvPicPr>
          <p:cNvPr id="17" name="Picture 16" descr="Qr code&#10;&#10;Description automatically generated">
            <a:extLst>
              <a:ext uri="{FF2B5EF4-FFF2-40B4-BE49-F238E27FC236}">
                <a16:creationId xmlns:a16="http://schemas.microsoft.com/office/drawing/2014/main" id="{FCC87B82-9470-FE43-BD29-FEDF80574513}"/>
              </a:ext>
            </a:extLst>
          </p:cNvPr>
          <p:cNvPicPr>
            <a:picLocks noChangeAspect="1"/>
          </p:cNvPicPr>
          <p:nvPr/>
        </p:nvPicPr>
        <p:blipFill>
          <a:blip r:embed="rId15"/>
          <a:stretch>
            <a:fillRect/>
          </a:stretch>
        </p:blipFill>
        <p:spPr>
          <a:xfrm>
            <a:off x="8864723" y="4774604"/>
            <a:ext cx="1803400" cy="1803400"/>
          </a:xfrm>
          <a:prstGeom prst="rect">
            <a:avLst/>
          </a:prstGeom>
        </p:spPr>
      </p:pic>
      <p:sp>
        <p:nvSpPr>
          <p:cNvPr id="33" name="TextBox 32">
            <a:extLst>
              <a:ext uri="{FF2B5EF4-FFF2-40B4-BE49-F238E27FC236}">
                <a16:creationId xmlns:a16="http://schemas.microsoft.com/office/drawing/2014/main" id="{C3279B80-61FB-CA4B-A7A4-E52F60AF539C}"/>
              </a:ext>
            </a:extLst>
          </p:cNvPr>
          <p:cNvSpPr txBox="1"/>
          <p:nvPr/>
        </p:nvSpPr>
        <p:spPr>
          <a:xfrm>
            <a:off x="8489763" y="638312"/>
            <a:ext cx="2877530" cy="830997"/>
          </a:xfrm>
          <a:prstGeom prst="rect">
            <a:avLst/>
          </a:prstGeom>
          <a:noFill/>
        </p:spPr>
        <p:txBody>
          <a:bodyPr wrap="square" rtlCol="0">
            <a:spAutoFit/>
          </a:bodyPr>
          <a:lstStyle/>
          <a:p>
            <a:r>
              <a:rPr lang="en-GB" sz="1200" b="1" dirty="0">
                <a:solidFill>
                  <a:srgbClr val="70267D"/>
                </a:solidFill>
              </a:rPr>
              <a:t>We are hiring!</a:t>
            </a:r>
          </a:p>
          <a:p>
            <a:endParaRPr lang="en-GB" sz="1200" dirty="0">
              <a:solidFill>
                <a:srgbClr val="70267D"/>
              </a:solidFill>
            </a:endParaRPr>
          </a:p>
          <a:p>
            <a:r>
              <a:rPr lang="en-GB" sz="1200" dirty="0">
                <a:solidFill>
                  <a:srgbClr val="70267D"/>
                </a:solidFill>
                <a:hlinkClick r:id="rId16">
                  <a:extLst>
                    <a:ext uri="{A12FA001-AC4F-418D-AE19-62706E023703}">
                      <ahyp:hlinkClr xmlns:ahyp="http://schemas.microsoft.com/office/drawing/2018/hyperlinkcolor" val="tx"/>
                    </a:ext>
                  </a:extLst>
                </a:hlinkClick>
              </a:rPr>
              <a:t>https://bg.it.schwarz/career</a:t>
            </a:r>
            <a:endParaRPr lang="en-GB" sz="1200" dirty="0">
              <a:solidFill>
                <a:srgbClr val="70267D"/>
              </a:solidFill>
            </a:endParaRPr>
          </a:p>
          <a:p>
            <a:r>
              <a:rPr lang="en-GB" sz="1200" dirty="0">
                <a:solidFill>
                  <a:srgbClr val="70267D"/>
                </a:solidFill>
                <a:hlinkClick r:id="rId17">
                  <a:extLst>
                    <a:ext uri="{A12FA001-AC4F-418D-AE19-62706E023703}">
                      <ahyp:hlinkClr xmlns:ahyp="http://schemas.microsoft.com/office/drawing/2018/hyperlinkcolor" val="tx"/>
                    </a:ext>
                  </a:extLst>
                </a:hlinkClick>
              </a:rPr>
              <a:t>https://www.jobs.bg/company/291782</a:t>
            </a:r>
            <a:endParaRPr lang="en-GB" sz="1200" dirty="0">
              <a:solidFill>
                <a:srgbClr val="70267D"/>
              </a:solidFill>
            </a:endParaRPr>
          </a:p>
        </p:txBody>
      </p:sp>
      <p:pic>
        <p:nvPicPr>
          <p:cNvPr id="34" name="Picture 33" descr="A picture containing logo&#10;&#10;Description automatically generated">
            <a:extLst>
              <a:ext uri="{FF2B5EF4-FFF2-40B4-BE49-F238E27FC236}">
                <a16:creationId xmlns:a16="http://schemas.microsoft.com/office/drawing/2014/main" id="{6F2CA135-9323-A844-9F50-539D5E1717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675848" y="588894"/>
            <a:ext cx="840610" cy="1029217"/>
          </a:xfrm>
          <a:prstGeom prst="rect">
            <a:avLst/>
          </a:prstGeom>
        </p:spPr>
      </p:pic>
    </p:spTree>
    <p:extLst>
      <p:ext uri="{BB962C8B-B14F-4D97-AF65-F5344CB8AC3E}">
        <p14:creationId xmlns:p14="http://schemas.microsoft.com/office/powerpoint/2010/main" val="4211642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dirty="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de-DE"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de-DE"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de-DE" sz="4400" dirty="0">
                <a:latin typeface="Arial" panose="020B0604020202020204" pitchFamily="34" charset="0"/>
                <a:cs typeface="Arial" panose="020B0604020202020204" pitchFamily="34" charset="0"/>
              </a:rPr>
              <a:t>Design First vs. Code First Development</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4005636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CODE FIRST DEVELOPMENT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Design First vs. Code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7</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With a code-first approach, you start with your IDE typing out some code.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Somewhere in the back of your mind, you know that eventually an interface will be created to deliver this service.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However, your main focus is on the “</a:t>
            </a:r>
            <a:r>
              <a:rPr lang="en-GB" sz="1800" b="1" i="1" dirty="0">
                <a:latin typeface="Arial" panose="020B0604020202020204" pitchFamily="34" charset="0"/>
                <a:cs typeface="Arial" panose="020B0604020202020204" pitchFamily="34" charset="0"/>
              </a:rPr>
              <a:t>core functionality</a:t>
            </a:r>
            <a:r>
              <a:rPr lang="en-GB" sz="1800" dirty="0">
                <a:latin typeface="Arial" panose="020B0604020202020204" pitchFamily="34" charset="0"/>
                <a:cs typeface="Arial" panose="020B0604020202020204" pitchFamily="34" charset="0"/>
              </a:rPr>
              <a:t>” not the “</a:t>
            </a:r>
            <a:r>
              <a:rPr lang="en-GB" sz="1800" b="1" i="1" dirty="0">
                <a:latin typeface="Arial" panose="020B0604020202020204" pitchFamily="34" charset="0"/>
                <a:cs typeface="Arial" panose="020B0604020202020204" pitchFamily="34" charset="0"/>
              </a:rPr>
              <a:t>interface</a:t>
            </a:r>
            <a:r>
              <a:rPr lang="en-GB" sz="1800" dirty="0">
                <a:latin typeface="Arial" panose="020B0604020202020204" pitchFamily="34" charset="0"/>
                <a:cs typeface="Arial" panose="020B0604020202020204" pitchFamily="34" charset="0"/>
              </a:rPr>
              <a:t>”.</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When the time comes to implement the interface (</a:t>
            </a:r>
            <a:r>
              <a:rPr lang="en-GB" sz="1800" b="1" i="1" dirty="0">
                <a:latin typeface="Arial" panose="020B0604020202020204" pitchFamily="34" charset="0"/>
                <a:cs typeface="Arial" panose="020B0604020202020204" pitchFamily="34" charset="0"/>
              </a:rPr>
              <a:t>the API</a:t>
            </a:r>
            <a:r>
              <a:rPr lang="en-GB" sz="1800" dirty="0">
                <a:latin typeface="Arial" panose="020B0604020202020204" pitchFamily="34" charset="0"/>
                <a:cs typeface="Arial" panose="020B0604020202020204" pitchFamily="34" charset="0"/>
              </a:rPr>
              <a:t>), the core service is mostly done so it drives the implementation rather than the other way around.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To the user who will ultimately use this API, it can feel like it was tacked on, like an afterthought to the core service.</a:t>
            </a:r>
          </a:p>
        </p:txBody>
      </p:sp>
      <p:sp>
        <p:nvSpPr>
          <p:cNvPr id="13" name="TextBox 12">
            <a:extLst>
              <a:ext uri="{FF2B5EF4-FFF2-40B4-BE49-F238E27FC236}">
                <a16:creationId xmlns:a16="http://schemas.microsoft.com/office/drawing/2014/main" id="{BE1C13AD-64FA-FF44-AA38-455DA002F03A}"/>
              </a:ext>
            </a:extLst>
          </p:cNvPr>
          <p:cNvSpPr txBox="1"/>
          <p:nvPr/>
        </p:nvSpPr>
        <p:spPr>
          <a:xfrm>
            <a:off x="10297297" y="148308"/>
            <a:ext cx="1715833" cy="707886"/>
          </a:xfrm>
          <a:prstGeom prst="rect">
            <a:avLst/>
          </a:prstGeom>
          <a:noFill/>
        </p:spPr>
        <p:txBody>
          <a:bodyPr wrap="square" rtlCol="0">
            <a:spAutoFit/>
          </a:bodyPr>
          <a:lstStyle/>
          <a:p>
            <a:pPr algn="ctr"/>
            <a:r>
              <a:rPr lang="en-GB" sz="4000" b="1" dirty="0"/>
              <a:t>{Code}</a:t>
            </a:r>
          </a:p>
        </p:txBody>
      </p:sp>
    </p:spTree>
    <p:extLst>
      <p:ext uri="{BB962C8B-B14F-4D97-AF65-F5344CB8AC3E}">
        <p14:creationId xmlns:p14="http://schemas.microsoft.com/office/powerpoint/2010/main" val="138233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 calcmode="lin" valueType="num">
                                      <p:cBhvr additive="base">
                                        <p:cTn id="25"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anim calcmode="lin" valueType="num">
                                      <p:cBhvr additive="base">
                                        <p:cTn id="31"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WHEN THE CODE COMES FIRST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Design First vs. Code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8</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85332D7-FFE5-2D47-A2A2-763BA88993E8}"/>
              </a:ext>
            </a:extLst>
          </p:cNvPr>
          <p:cNvPicPr>
            <a:picLocks noChangeAspect="1"/>
          </p:cNvPicPr>
          <p:nvPr/>
        </p:nvPicPr>
        <p:blipFill>
          <a:blip r:embed="rId4"/>
          <a:stretch>
            <a:fillRect/>
          </a:stretch>
        </p:blipFill>
        <p:spPr>
          <a:xfrm>
            <a:off x="3107510" y="1154787"/>
            <a:ext cx="5976979" cy="1735602"/>
          </a:xfrm>
          <a:prstGeom prst="rect">
            <a:avLst/>
          </a:prstGeom>
        </p:spPr>
      </p:pic>
      <p:pic>
        <p:nvPicPr>
          <p:cNvPr id="4" name="Picture 3">
            <a:extLst>
              <a:ext uri="{FF2B5EF4-FFF2-40B4-BE49-F238E27FC236}">
                <a16:creationId xmlns:a16="http://schemas.microsoft.com/office/drawing/2014/main" id="{8F08AD01-799A-424D-AA6E-C22AAA5F1E77}"/>
              </a:ext>
            </a:extLst>
          </p:cNvPr>
          <p:cNvPicPr>
            <a:picLocks noChangeAspect="1"/>
          </p:cNvPicPr>
          <p:nvPr/>
        </p:nvPicPr>
        <p:blipFill>
          <a:blip r:embed="rId5"/>
          <a:stretch>
            <a:fillRect/>
          </a:stretch>
        </p:blipFill>
        <p:spPr>
          <a:xfrm>
            <a:off x="1094493" y="3249199"/>
            <a:ext cx="10003012" cy="3346331"/>
          </a:xfrm>
          <a:prstGeom prst="rect">
            <a:avLst/>
          </a:prstGeom>
        </p:spPr>
      </p:pic>
      <p:sp>
        <p:nvSpPr>
          <p:cNvPr id="13" name="TextBox 12">
            <a:extLst>
              <a:ext uri="{FF2B5EF4-FFF2-40B4-BE49-F238E27FC236}">
                <a16:creationId xmlns:a16="http://schemas.microsoft.com/office/drawing/2014/main" id="{6BEA2DCD-6178-2747-A4B9-2917EF666B2F}"/>
              </a:ext>
            </a:extLst>
          </p:cNvPr>
          <p:cNvSpPr txBox="1"/>
          <p:nvPr/>
        </p:nvSpPr>
        <p:spPr>
          <a:xfrm>
            <a:off x="10297297" y="148308"/>
            <a:ext cx="1715833" cy="707886"/>
          </a:xfrm>
          <a:prstGeom prst="rect">
            <a:avLst/>
          </a:prstGeom>
          <a:noFill/>
        </p:spPr>
        <p:txBody>
          <a:bodyPr wrap="square" rtlCol="0">
            <a:spAutoFit/>
          </a:bodyPr>
          <a:lstStyle/>
          <a:p>
            <a:pPr algn="ctr"/>
            <a:r>
              <a:rPr lang="en-GB" sz="4000" b="1" dirty="0"/>
              <a:t>{Code}</a:t>
            </a:r>
          </a:p>
        </p:txBody>
      </p:sp>
    </p:spTree>
    <p:extLst>
      <p:ext uri="{BB962C8B-B14F-4D97-AF65-F5344CB8AC3E}">
        <p14:creationId xmlns:p14="http://schemas.microsoft.com/office/powerpoint/2010/main" val="295795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WTHE API COMES FIRST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Design First vs. Code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08/09/2021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9</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164841B-66AD-8246-94DE-7939F9F3190B}"/>
              </a:ext>
            </a:extLst>
          </p:cNvPr>
          <p:cNvPicPr>
            <a:picLocks noChangeAspect="1"/>
          </p:cNvPicPr>
          <p:nvPr/>
        </p:nvPicPr>
        <p:blipFill>
          <a:blip r:embed="rId4"/>
          <a:stretch>
            <a:fillRect/>
          </a:stretch>
        </p:blipFill>
        <p:spPr>
          <a:xfrm>
            <a:off x="3193278" y="1145444"/>
            <a:ext cx="5805444" cy="1896515"/>
          </a:xfrm>
          <a:prstGeom prst="rect">
            <a:avLst/>
          </a:prstGeom>
        </p:spPr>
      </p:pic>
      <p:pic>
        <p:nvPicPr>
          <p:cNvPr id="3" name="Picture 2">
            <a:extLst>
              <a:ext uri="{FF2B5EF4-FFF2-40B4-BE49-F238E27FC236}">
                <a16:creationId xmlns:a16="http://schemas.microsoft.com/office/drawing/2014/main" id="{04EE34BC-05A8-A14B-8C44-E5F8FFBCCCE4}"/>
              </a:ext>
            </a:extLst>
          </p:cNvPr>
          <p:cNvPicPr>
            <a:picLocks noChangeAspect="1"/>
          </p:cNvPicPr>
          <p:nvPr/>
        </p:nvPicPr>
        <p:blipFill>
          <a:blip r:embed="rId5"/>
          <a:stretch>
            <a:fillRect/>
          </a:stretch>
        </p:blipFill>
        <p:spPr>
          <a:xfrm>
            <a:off x="1053012" y="3081520"/>
            <a:ext cx="10085976" cy="3123975"/>
          </a:xfrm>
          <a:prstGeom prst="rect">
            <a:avLst/>
          </a:prstGeom>
        </p:spPr>
      </p:pic>
      <p:sp>
        <p:nvSpPr>
          <p:cNvPr id="13" name="TextBox 12">
            <a:extLst>
              <a:ext uri="{FF2B5EF4-FFF2-40B4-BE49-F238E27FC236}">
                <a16:creationId xmlns:a16="http://schemas.microsoft.com/office/drawing/2014/main" id="{D41EFD33-3D71-164F-A112-CD5C62CF501E}"/>
              </a:ext>
            </a:extLst>
          </p:cNvPr>
          <p:cNvSpPr txBox="1"/>
          <p:nvPr/>
        </p:nvSpPr>
        <p:spPr>
          <a:xfrm>
            <a:off x="10684476" y="148308"/>
            <a:ext cx="1328654" cy="707886"/>
          </a:xfrm>
          <a:prstGeom prst="rect">
            <a:avLst/>
          </a:prstGeom>
          <a:noFill/>
        </p:spPr>
        <p:txBody>
          <a:bodyPr wrap="square" rtlCol="0">
            <a:spAutoFit/>
          </a:bodyPr>
          <a:lstStyle/>
          <a:p>
            <a:pPr algn="ctr"/>
            <a:r>
              <a:rPr lang="en-GB" sz="4000" b="1" dirty="0"/>
              <a:t>{API}</a:t>
            </a:r>
          </a:p>
        </p:txBody>
      </p:sp>
    </p:spTree>
    <p:extLst>
      <p:ext uri="{BB962C8B-B14F-4D97-AF65-F5344CB8AC3E}">
        <p14:creationId xmlns:p14="http://schemas.microsoft.com/office/powerpoint/2010/main" val="195271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3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3863</TotalTime>
  <Words>6302</Words>
  <Application>Microsoft Macintosh PowerPoint</Application>
  <PresentationFormat>Widescreen</PresentationFormat>
  <Paragraphs>851</Paragraphs>
  <Slides>50</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Courier</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Atanas Kuzmanov (Атанас Кузманов)</dc:creator>
  <cp:lastModifiedBy>Stoyan Dimitrov (Стоян Димитров)</cp:lastModifiedBy>
  <cp:revision>1371</cp:revision>
  <dcterms:created xsi:type="dcterms:W3CDTF">2021-03-26T12:46:16Z</dcterms:created>
  <dcterms:modified xsi:type="dcterms:W3CDTF">2021-09-08T16:35:37Z</dcterms:modified>
</cp:coreProperties>
</file>